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56" r:id="rId3"/>
    <p:sldId id="275" r:id="rId4"/>
    <p:sldId id="277" r:id="rId5"/>
    <p:sldId id="278" r:id="rId6"/>
    <p:sldId id="279" r:id="rId7"/>
    <p:sldId id="280" r:id="rId8"/>
    <p:sldId id="281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10" d="100"/>
          <a:sy n="110" d="100"/>
        </p:scale>
        <p:origin x="-5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2151" y="2010032"/>
            <a:ext cx="8021855" cy="229835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Подготовка общеобразовательных организаций к проведению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мониторинга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2108" y="4596715"/>
            <a:ext cx="6161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Максимкина Людмила Викторовна,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консультант  отдела развития дошкольного и общего образования комитета по образованию администрации муниципального образования «Город Саратов»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4" y="295276"/>
            <a:ext cx="8685741" cy="99060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Подготовительные мероприятия для проведения </a:t>
            </a:r>
            <a:r>
              <a:rPr lang="ru-RU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мониторинга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2425" y="1371600"/>
            <a:ext cx="9682223" cy="5410199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Издать приказ(-ы) о назначении: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- ответственного(-ых) лица(лиц) за внесение сведений о показателях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мониторинга в ИС ГА;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- ответственного лица (технического специалиста) за обеспечение организационно-технического сопровождения проведения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мониторинга;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ответственного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(-ых) лица(лиц) за подготовку и размещение информации на официальном сайте образовательной организации в соответствии с показателями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мониторинга (при необходимости)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Актуализировать размещенную информацию на официальном сайте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Провести информационно-разъяснительную работу с педагогическими работниками, иными сотрудниками образовательной организации о процедуре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мониторинга;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Провести предварительный мониторинг готовности образовательной организации к внесению сведений в ИС ГА в соответствии с показателями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мониторинга по уровням реализуемых программ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Получить логины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пароли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 личном кабинете провести анализ перечня реализуемых образовательных программ, подлежащих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аккредитационному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мониторингу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Внести сведения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 ГА посредством личного кабинета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62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76250" y="323850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9125" y="2914649"/>
            <a:ext cx="3448050" cy="1266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электронной информационно-образовательной среды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9126" y="4324350"/>
            <a:ext cx="34480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Отчетный период: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предоставляется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актуальная в период проведения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мониторинга информация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Источники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данных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официальный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сайт организации в сети «Интернет»;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ФГИС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«Моя школа»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343400" y="628651"/>
            <a:ext cx="42291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Значение показателя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Имеется» устанавливается, если на официальном сайте организации представлены 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менее четырех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следующих компонентов электронной информационно-образовательной среды: </a:t>
            </a: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доступ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 информационно-телекоммуникационной сети «Интернет»;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локальный нормативный акт об электронной информационно-образовательной среде;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наличие доступа к цифровой (электронной) библиотеке и (или) иным электронным образовательным ресурсам;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наличие доступа к электронной системе учета обучающихся, учета и хранения их образовательных результатов (электронный журнал, электронный дневник);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доступа к электронным портфолио обучающихся;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доступа к учебному плану, рабочим программам учебных предметов, учебных курсов (в том числе внеурочной деятельности), учебных модулей начального общего образования;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личный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кабинет в федеральной государственной информационной системе «Моя школа»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277224" y="1762124"/>
            <a:ext cx="3552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подтверждается соответствующим договором или актами выполненных работ</a:t>
            </a:r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8277224" y="2400300"/>
            <a:ext cx="295275" cy="3333750"/>
          </a:xfrm>
          <a:prstGeom prst="rightBrace">
            <a:avLst>
              <a:gd name="adj1" fmla="val 8333"/>
              <a:gd name="adj2" fmla="val 3314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696324" y="2562225"/>
            <a:ext cx="298132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подтверждается ссылкой на соответствующий раздел официального сайта организации в сети «Интернет», функционирующий в период проведения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мониторинга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572500" y="5447733"/>
            <a:ext cx="3619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 наличии у организации личного кабинета в ФГИС «Моя школа» вышеуказанные компоненты электронной информационно-образовательной среды не учитываются, а организации присваивается значение «Имеется» </a:t>
            </a:r>
          </a:p>
        </p:txBody>
      </p:sp>
    </p:spTree>
    <p:extLst>
      <p:ext uri="{BB962C8B-B14F-4D97-AF65-F5344CB8AC3E}">
        <p14:creationId xmlns:p14="http://schemas.microsoft.com/office/powerpoint/2010/main" val="135416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76250" y="323850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6250" y="2914649"/>
            <a:ext cx="3790949" cy="14097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</a:t>
            </a:r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обучающихся в оценочных мероприятиях, проведенных в рамках мониторинга системы образования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9126" y="4324350"/>
            <a:ext cx="344805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Источники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данных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информационные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предоставленная организацией;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информационная система оценки качества образования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512623" y="771895"/>
            <a:ext cx="665018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Значение показателя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«Принимали участие» устанавливается при наличии обучающихся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четвертых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учебных классов организации начального общего образования,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участвовавших по всем учебным предметам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установленным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Рособрнадзором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в ВПР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показателя АП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«Принимали участие» устанавливается при наличии обучающихся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пятых - восьмых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учебных классов организации основного общего образования,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участвовавших по всем учебным предметам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установленным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Рособрнадзором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в ВПР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показателя АП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«Принимали участие» устанавливается при наличии обучающихся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одиннадцатых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учебных классов организации среднего общего образования,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участвовавших по всем учебным предметам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установленным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Рособрнадзором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в ВПР 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97879" y="4968816"/>
            <a:ext cx="65649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Отчетный период: информация по показателю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предоставляется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 текущий учебный год или учебный год, предшествующий году проведения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мониторинга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случае если в текущем учебном году организация не участвовала во всероссийских проверочных работах по отдельным учебным предметам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 rot="5400000">
            <a:off x="7486708" y="1735884"/>
            <a:ext cx="229377" cy="5811147"/>
          </a:xfrm>
          <a:prstGeom prst="rightBrace">
            <a:avLst>
              <a:gd name="adj1" fmla="val 8333"/>
              <a:gd name="adj2" fmla="val 71049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67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76250" y="323850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61" y="2884097"/>
            <a:ext cx="4608766" cy="236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85755" y="628650"/>
            <a:ext cx="54864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Показатель рассчитывается по формуле: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35" y="1059537"/>
            <a:ext cx="1576388" cy="585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975760" y="1448790"/>
            <a:ext cx="640080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где: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количество педагогических работников, имеющих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богословскими учеными степенями и званиями) и лиц, приравненных к ним, участвующих в реализации учебного плана образовательной программы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соответствующего уровня образования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общее количество педагогических работников, участвующих в реализации образовательной программы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соответствующего уровня образования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6251" y="5588384"/>
            <a:ext cx="86677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Отчетный период: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предоставляется актуальная информация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Источники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официальный сайт в сети «Интернет»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31023" y="5069290"/>
            <a:ext cx="4322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расчете показателя учитываются в том числе внешние совместители и лица, работающие по договорам гражданско-правового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310933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10" y="2505694"/>
            <a:ext cx="4046018" cy="37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392010" y="119006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85755" y="628650"/>
            <a:ext cx="54864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Показатель рассчитывается по формуле: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75760" y="1448790"/>
            <a:ext cx="640080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где: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количество педагогических работников, прошедших повышение квалификации по профилю педагогической деятельности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последние 3 года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участвующих в реализации учебного плана образовательной программы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соответствующего уровня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общее количество педагогических работников, участвующих в реализации образовательной программы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соответствующего уровня образования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6251" y="5588384"/>
            <a:ext cx="86677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Отчетный период: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предоставляется актуальная информация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Источники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официальный сайт в сети «Интернет»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28955" y="4738255"/>
            <a:ext cx="4524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расчете показателя учитываются в том числе внешние совместители и лица, работающие по договорам гражданско-правового характера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248" y="1019911"/>
            <a:ext cx="1712912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600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92010" y="119006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85755" y="628650"/>
            <a:ext cx="54864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рассчитывается по формуле: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75760" y="1448790"/>
            <a:ext cx="640080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где: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количество выпускников, не набравших минимальное количество баллов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обязательным учебным предметам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прохождении государственной итоговой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аттестации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общее количество выпускников, проходивших государственную итоговую аттестацию по соответствующей образовательной программе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обязательным учебным предметам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5009" y="2755076"/>
            <a:ext cx="3974152" cy="2294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Доля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образовательной программе, от общего количества выпускников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25" y="1059536"/>
            <a:ext cx="1553069" cy="570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95825" y="4034114"/>
            <a:ext cx="67316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Отчетный период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информация по показателю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предоставляется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учебный год, предшествующий году проведения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мониторинга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2010" y="5189518"/>
            <a:ext cx="113883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Источник данных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информационная система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образования, и приема граждан в образовательные организации основного общего образования для получения среднего профессионального и высшего образования и региональные информационные системы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8297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92010" y="119006"/>
            <a:ext cx="3867150" cy="2466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мониторинга системы образования по основным общеобразовательным программам - образовательным программам начального общего, основного общего и среднего общего образования и методика их расчета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5" y="152401"/>
            <a:ext cx="358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85755" y="628650"/>
            <a:ext cx="54864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рассчитывается по формуле: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75760" y="1462413"/>
            <a:ext cx="640080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где: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количество выпускников,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получивших допуск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 государственной итоговой аттестации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(без учета повторного прохождения итогового собеседования/ повторного написания итогового сочинения (изложения) и (или) ликвидации академической задолженности)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общее количество выпускников, освоивших образовательную программу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5008" y="2755075"/>
            <a:ext cx="4227615" cy="24344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Доля выпускников, получивших допуск к государственной итоговой аттестации по образовательной программе (без учета повторного прохождения итогового собеседования по русскому языку/ повторного написания итогового сочинения (изложения) и (или) ликвидации академической задолженности), от общего количества выпускников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95825" y="4034114"/>
            <a:ext cx="67316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Отчетный период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информация по показателю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предоставляется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учебный год, предшествующий году проведения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мониторинга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2010" y="5189518"/>
            <a:ext cx="113883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Источник данных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необходимых для расчета показателя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информационная система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образования, и приема граждан в образовательные организации основного общего образования для получения среднего профессионального и высшего образования и региональные информационные системы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395" y="1059537"/>
            <a:ext cx="1320250" cy="62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1123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39800"/>
            <a:ext cx="7410450" cy="510222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</TotalTime>
  <Words>1164</Words>
  <Application>Microsoft Office PowerPoint</Application>
  <PresentationFormat>Произвольный</PresentationFormat>
  <Paragraphs>93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Грань</vt:lpstr>
      <vt:lpstr>Подготовка общеобразовательных организаций к проведению аккредитационного мониторинга</vt:lpstr>
      <vt:lpstr>Подготовительные мероприятия для проведения аккредитационного мониторинга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Windows</dc:creator>
  <cp:lastModifiedBy>ив</cp:lastModifiedBy>
  <cp:revision>59</cp:revision>
  <dcterms:created xsi:type="dcterms:W3CDTF">2022-01-26T16:39:05Z</dcterms:created>
  <dcterms:modified xsi:type="dcterms:W3CDTF">2024-09-17T09:55:18Z</dcterms:modified>
</cp:coreProperties>
</file>