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1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</p:sldIdLst>
  <p:sldSz cx="12798425" cy="7199313"/>
  <p:notesSz cx="12798425" cy="71993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8" d="100"/>
          <a:sy n="68" d="100"/>
        </p:scale>
        <p:origin x="-1070" y="-32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blank" preserve="1" userDrawn="1">
  <p:cSld name="Blank Slide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objOverTx" preserve="1" userDrawn="1">
  <p:cSld name="Title, Content over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 bwMode="auto">
          <a:xfrm>
            <a:off x="639720" y="286920"/>
            <a:ext cx="11517120" cy="1200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  <a:defRPr/>
            </a:pPr>
            <a:endParaRPr lang="ru-RU" sz="4400" b="0" strike="noStrike" spc="-1">
              <a:latin typeface="Aria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/>
          </p:nvPr>
        </p:nvSpPr>
        <p:spPr bwMode="auto">
          <a:xfrm>
            <a:off x="639720" y="1684440"/>
            <a:ext cx="11517480" cy="1991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defRPr/>
            </a:pPr>
            <a:endParaRPr lang="ru-RU" sz="3200" b="0" strike="noStrike" spc="-1">
              <a:latin typeface="Arial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/>
          </p:nvPr>
        </p:nvSpPr>
        <p:spPr bwMode="auto">
          <a:xfrm>
            <a:off x="639720" y="3865320"/>
            <a:ext cx="11517480" cy="1991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defRPr/>
            </a:pPr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fourObj" preserve="1" userDrawn="1">
  <p:cSld name="Title, 4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 bwMode="auto">
          <a:xfrm>
            <a:off x="639720" y="286920"/>
            <a:ext cx="11517120" cy="1200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  <a:defRPr/>
            </a:pPr>
            <a:endParaRPr lang="ru-RU" sz="4400" b="0" strike="noStrike" spc="-1">
              <a:latin typeface="Arial"/>
            </a:endParaRPr>
          </a:p>
        </p:txBody>
      </p:sp>
      <p:sp>
        <p:nvSpPr>
          <p:cNvPr id="28" name="PlaceHolder 2"/>
          <p:cNvSpPr>
            <a:spLocks noGrp="1"/>
          </p:cNvSpPr>
          <p:nvPr>
            <p:ph/>
          </p:nvPr>
        </p:nvSpPr>
        <p:spPr bwMode="auto">
          <a:xfrm>
            <a:off x="639720" y="1684440"/>
            <a:ext cx="5620320" cy="1991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defRPr/>
            </a:pPr>
            <a:endParaRPr lang="ru-RU" sz="3200" b="0" strike="noStrike" spc="-1">
              <a:latin typeface="Arial"/>
            </a:endParaRPr>
          </a:p>
        </p:txBody>
      </p:sp>
      <p:sp>
        <p:nvSpPr>
          <p:cNvPr id="29" name="PlaceHolder 3"/>
          <p:cNvSpPr>
            <a:spLocks noGrp="1"/>
          </p:cNvSpPr>
          <p:nvPr>
            <p:ph/>
          </p:nvPr>
        </p:nvSpPr>
        <p:spPr bwMode="auto">
          <a:xfrm>
            <a:off x="6541560" y="1684440"/>
            <a:ext cx="5620320" cy="1991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defRPr/>
            </a:pPr>
            <a:endParaRPr lang="ru-RU" sz="3200" b="0" strike="noStrike" spc="-1">
              <a:latin typeface="Arial"/>
            </a:endParaRPr>
          </a:p>
        </p:txBody>
      </p:sp>
      <p:sp>
        <p:nvSpPr>
          <p:cNvPr id="30" name="PlaceHolder 4"/>
          <p:cNvSpPr>
            <a:spLocks noGrp="1"/>
          </p:cNvSpPr>
          <p:nvPr>
            <p:ph/>
          </p:nvPr>
        </p:nvSpPr>
        <p:spPr bwMode="auto">
          <a:xfrm>
            <a:off x="639720" y="3865320"/>
            <a:ext cx="5620320" cy="1991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defRPr/>
            </a:pPr>
            <a:endParaRPr lang="ru-RU" sz="3200" b="0" strike="noStrike" spc="-1">
              <a:latin typeface="Arial"/>
            </a:endParaRPr>
          </a:p>
        </p:txBody>
      </p:sp>
      <p:sp>
        <p:nvSpPr>
          <p:cNvPr id="31" name="PlaceHolder 5"/>
          <p:cNvSpPr>
            <a:spLocks noGrp="1"/>
          </p:cNvSpPr>
          <p:nvPr>
            <p:ph/>
          </p:nvPr>
        </p:nvSpPr>
        <p:spPr bwMode="auto">
          <a:xfrm>
            <a:off x="6541560" y="3865320"/>
            <a:ext cx="5620320" cy="1991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defRPr/>
            </a:pPr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blank" preserve="1" userDrawn="1">
  <p:cSld name="Title, 6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 bwMode="auto">
          <a:xfrm>
            <a:off x="639720" y="286920"/>
            <a:ext cx="11517120" cy="1200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  <a:defRPr/>
            </a:pPr>
            <a:endParaRPr lang="ru-RU" sz="4400" b="0" strike="noStrike" spc="-1">
              <a:latin typeface="Arial"/>
            </a:endParaRPr>
          </a:p>
        </p:txBody>
      </p:sp>
      <p:sp>
        <p:nvSpPr>
          <p:cNvPr id="33" name="PlaceHolder 2"/>
          <p:cNvSpPr>
            <a:spLocks noGrp="1"/>
          </p:cNvSpPr>
          <p:nvPr>
            <p:ph/>
          </p:nvPr>
        </p:nvSpPr>
        <p:spPr bwMode="auto">
          <a:xfrm>
            <a:off x="639720" y="1684440"/>
            <a:ext cx="3708360" cy="1991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defRPr/>
            </a:pPr>
            <a:endParaRPr lang="ru-RU" sz="3200" b="0" strike="noStrike" spc="-1">
              <a:latin typeface="Arial"/>
            </a:endParaRPr>
          </a:p>
        </p:txBody>
      </p:sp>
      <p:sp>
        <p:nvSpPr>
          <p:cNvPr id="34" name="PlaceHolder 3"/>
          <p:cNvSpPr>
            <a:spLocks noGrp="1"/>
          </p:cNvSpPr>
          <p:nvPr>
            <p:ph/>
          </p:nvPr>
        </p:nvSpPr>
        <p:spPr bwMode="auto">
          <a:xfrm>
            <a:off x="4533840" y="1684440"/>
            <a:ext cx="3708360" cy="1991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defRPr/>
            </a:pPr>
            <a:endParaRPr lang="ru-RU" sz="3200" b="0" strike="noStrike" spc="-1">
              <a:latin typeface="Arial"/>
            </a:endParaRPr>
          </a:p>
        </p:txBody>
      </p:sp>
      <p:sp>
        <p:nvSpPr>
          <p:cNvPr id="35" name="PlaceHolder 4"/>
          <p:cNvSpPr>
            <a:spLocks noGrp="1"/>
          </p:cNvSpPr>
          <p:nvPr>
            <p:ph/>
          </p:nvPr>
        </p:nvSpPr>
        <p:spPr bwMode="auto">
          <a:xfrm>
            <a:off x="8427960" y="1684440"/>
            <a:ext cx="3708360" cy="1991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defRPr/>
            </a:pPr>
            <a:endParaRPr lang="ru-RU" sz="3200" b="0" strike="noStrike" spc="-1">
              <a:latin typeface="Arial"/>
            </a:endParaRPr>
          </a:p>
        </p:txBody>
      </p:sp>
      <p:sp>
        <p:nvSpPr>
          <p:cNvPr id="36" name="PlaceHolder 5"/>
          <p:cNvSpPr>
            <a:spLocks noGrp="1"/>
          </p:cNvSpPr>
          <p:nvPr>
            <p:ph/>
          </p:nvPr>
        </p:nvSpPr>
        <p:spPr bwMode="auto">
          <a:xfrm>
            <a:off x="639720" y="3865320"/>
            <a:ext cx="3708360" cy="1991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defRPr/>
            </a:pPr>
            <a:endParaRPr lang="ru-RU" sz="3200" b="0" strike="noStrike" spc="-1">
              <a:latin typeface="Arial"/>
            </a:endParaRPr>
          </a:p>
        </p:txBody>
      </p:sp>
      <p:sp>
        <p:nvSpPr>
          <p:cNvPr id="37" name="PlaceHolder 6"/>
          <p:cNvSpPr>
            <a:spLocks noGrp="1"/>
          </p:cNvSpPr>
          <p:nvPr>
            <p:ph/>
          </p:nvPr>
        </p:nvSpPr>
        <p:spPr bwMode="auto">
          <a:xfrm>
            <a:off x="4533840" y="3865320"/>
            <a:ext cx="3708360" cy="1991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defRPr/>
            </a:pPr>
            <a:endParaRPr lang="ru-RU" sz="3200" b="0" strike="noStrike" spc="-1">
              <a:latin typeface="Arial"/>
            </a:endParaRPr>
          </a:p>
        </p:txBody>
      </p:sp>
      <p:sp>
        <p:nvSpPr>
          <p:cNvPr id="38" name="PlaceHolder 7"/>
          <p:cNvSpPr>
            <a:spLocks noGrp="1"/>
          </p:cNvSpPr>
          <p:nvPr>
            <p:ph/>
          </p:nvPr>
        </p:nvSpPr>
        <p:spPr bwMode="auto">
          <a:xfrm>
            <a:off x="8427960" y="3865320"/>
            <a:ext cx="3708360" cy="1991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defRPr/>
            </a:pPr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blank" preserve="1" userDrawn="1">
  <p:cSld name="Blank Slide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x" preserve="1" userDrawn="1">
  <p:cSld name="Title Slide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5" name="PlaceHolder 1"/>
          <p:cNvSpPr>
            <a:spLocks noGrp="1"/>
          </p:cNvSpPr>
          <p:nvPr>
            <p:ph type="title"/>
          </p:nvPr>
        </p:nvSpPr>
        <p:spPr bwMode="auto">
          <a:xfrm>
            <a:off x="639720" y="286920"/>
            <a:ext cx="11517120" cy="1200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  <a:defRPr/>
            </a:pPr>
            <a:endParaRPr lang="ru-RU" sz="4400" b="0" strike="noStrike" spc="-1">
              <a:latin typeface="Arial"/>
            </a:endParaRPr>
          </a:p>
        </p:txBody>
      </p:sp>
      <p:sp>
        <p:nvSpPr>
          <p:cNvPr id="46" name="PlaceHolder 2"/>
          <p:cNvSpPr>
            <a:spLocks noGrp="1"/>
          </p:cNvSpPr>
          <p:nvPr>
            <p:ph type="subTitle"/>
          </p:nvPr>
        </p:nvSpPr>
        <p:spPr bwMode="auto">
          <a:xfrm>
            <a:off x="639720" y="1684440"/>
            <a:ext cx="11517480" cy="4174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  <a:defRPr/>
            </a:pPr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obj" preserve="1" userDrawn="1">
  <p:cSld name="Title,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7" name="PlaceHolder 1"/>
          <p:cNvSpPr>
            <a:spLocks noGrp="1"/>
          </p:cNvSpPr>
          <p:nvPr>
            <p:ph type="title"/>
          </p:nvPr>
        </p:nvSpPr>
        <p:spPr bwMode="auto">
          <a:xfrm>
            <a:off x="639720" y="286920"/>
            <a:ext cx="11517120" cy="1200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  <a:defRPr/>
            </a:pPr>
            <a:endParaRPr lang="ru-RU" sz="4400" b="0" strike="noStrike" spc="-1">
              <a:latin typeface="Arial"/>
            </a:endParaRPr>
          </a:p>
        </p:txBody>
      </p:sp>
      <p:sp>
        <p:nvSpPr>
          <p:cNvPr id="48" name="PlaceHolder 2"/>
          <p:cNvSpPr>
            <a:spLocks noGrp="1"/>
          </p:cNvSpPr>
          <p:nvPr>
            <p:ph/>
          </p:nvPr>
        </p:nvSpPr>
        <p:spPr bwMode="auto">
          <a:xfrm>
            <a:off x="639720" y="1684440"/>
            <a:ext cx="11517480" cy="4174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defRPr/>
            </a:pPr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woObj" preserve="1" userDrawn="1">
  <p:cSld name="Title, 2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9" name="PlaceHolder 1"/>
          <p:cNvSpPr>
            <a:spLocks noGrp="1"/>
          </p:cNvSpPr>
          <p:nvPr>
            <p:ph type="title"/>
          </p:nvPr>
        </p:nvSpPr>
        <p:spPr bwMode="auto">
          <a:xfrm>
            <a:off x="639720" y="286920"/>
            <a:ext cx="11517120" cy="1200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  <a:defRPr/>
            </a:pPr>
            <a:endParaRPr lang="ru-RU" sz="4400" b="0" strike="noStrike" spc="-1">
              <a:latin typeface="Arial"/>
            </a:endParaRPr>
          </a:p>
        </p:txBody>
      </p:sp>
      <p:sp>
        <p:nvSpPr>
          <p:cNvPr id="50" name="PlaceHolder 2"/>
          <p:cNvSpPr>
            <a:spLocks noGrp="1"/>
          </p:cNvSpPr>
          <p:nvPr>
            <p:ph/>
          </p:nvPr>
        </p:nvSpPr>
        <p:spPr bwMode="auto">
          <a:xfrm>
            <a:off x="639720" y="1684440"/>
            <a:ext cx="5620320" cy="4174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defRPr/>
            </a:pPr>
            <a:endParaRPr lang="ru-RU" sz="3200" b="0" strike="noStrike" spc="-1">
              <a:latin typeface="Arial"/>
            </a:endParaRPr>
          </a:p>
        </p:txBody>
      </p:sp>
      <p:sp>
        <p:nvSpPr>
          <p:cNvPr id="51" name="PlaceHolder 3"/>
          <p:cNvSpPr>
            <a:spLocks noGrp="1"/>
          </p:cNvSpPr>
          <p:nvPr>
            <p:ph/>
          </p:nvPr>
        </p:nvSpPr>
        <p:spPr bwMode="auto">
          <a:xfrm>
            <a:off x="6541560" y="1684440"/>
            <a:ext cx="5620320" cy="4174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defRPr/>
            </a:pPr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itleOnly" preserve="1" userDrawn="1">
  <p:cSld name="Title Only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52" name="PlaceHolder 1"/>
          <p:cNvSpPr>
            <a:spLocks noGrp="1"/>
          </p:cNvSpPr>
          <p:nvPr>
            <p:ph type="title"/>
          </p:nvPr>
        </p:nvSpPr>
        <p:spPr bwMode="auto">
          <a:xfrm>
            <a:off x="639720" y="286920"/>
            <a:ext cx="11517120" cy="1200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  <a:defRPr/>
            </a:pPr>
            <a:endParaRPr lang="ru-RU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objOnly" preserve="1" userDrawn="1">
  <p:cSld name="Centered Tex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subTitle"/>
          </p:nvPr>
        </p:nvSpPr>
        <p:spPr bwMode="auto">
          <a:xfrm>
            <a:off x="639720" y="286920"/>
            <a:ext cx="11517120" cy="556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  <a:defRPr/>
            </a:pPr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woObjAndObj" preserve="1" userDrawn="1">
  <p:cSld name="Title, 2 Content and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title"/>
          </p:nvPr>
        </p:nvSpPr>
        <p:spPr bwMode="auto">
          <a:xfrm>
            <a:off x="639720" y="286920"/>
            <a:ext cx="11517120" cy="1200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  <a:defRPr/>
            </a:pPr>
            <a:endParaRPr lang="ru-RU" sz="4400" b="0" strike="noStrike" spc="-1">
              <a:latin typeface="Arial"/>
            </a:endParaRPr>
          </a:p>
        </p:txBody>
      </p:sp>
      <p:sp>
        <p:nvSpPr>
          <p:cNvPr id="55" name="PlaceHolder 2"/>
          <p:cNvSpPr>
            <a:spLocks noGrp="1"/>
          </p:cNvSpPr>
          <p:nvPr>
            <p:ph/>
          </p:nvPr>
        </p:nvSpPr>
        <p:spPr bwMode="auto">
          <a:xfrm>
            <a:off x="639720" y="1684440"/>
            <a:ext cx="5620320" cy="1991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defRPr/>
            </a:pPr>
            <a:endParaRPr lang="ru-RU" sz="3200" b="0" strike="noStrike" spc="-1">
              <a:latin typeface="Arial"/>
            </a:endParaRPr>
          </a:p>
        </p:txBody>
      </p:sp>
      <p:sp>
        <p:nvSpPr>
          <p:cNvPr id="56" name="PlaceHolder 3"/>
          <p:cNvSpPr>
            <a:spLocks noGrp="1"/>
          </p:cNvSpPr>
          <p:nvPr>
            <p:ph/>
          </p:nvPr>
        </p:nvSpPr>
        <p:spPr bwMode="auto">
          <a:xfrm>
            <a:off x="6541560" y="1684440"/>
            <a:ext cx="5620320" cy="4174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defRPr/>
            </a:pPr>
            <a:endParaRPr lang="ru-RU" sz="3200" b="0" strike="noStrike" spc="-1">
              <a:latin typeface="Arial"/>
            </a:endParaRPr>
          </a:p>
        </p:txBody>
      </p:sp>
      <p:sp>
        <p:nvSpPr>
          <p:cNvPr id="57" name="PlaceHolder 4"/>
          <p:cNvSpPr>
            <a:spLocks noGrp="1"/>
          </p:cNvSpPr>
          <p:nvPr>
            <p:ph/>
          </p:nvPr>
        </p:nvSpPr>
        <p:spPr bwMode="auto">
          <a:xfrm>
            <a:off x="639720" y="3865320"/>
            <a:ext cx="5620320" cy="1991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defRPr/>
            </a:pPr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x" preserve="1" userDrawn="1">
  <p:cSld name="Title Slide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" name="PlaceHolder 1"/>
          <p:cNvSpPr>
            <a:spLocks noGrp="1"/>
          </p:cNvSpPr>
          <p:nvPr>
            <p:ph type="title"/>
          </p:nvPr>
        </p:nvSpPr>
        <p:spPr bwMode="auto">
          <a:xfrm>
            <a:off x="639720" y="286920"/>
            <a:ext cx="11517120" cy="1200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  <a:defRPr/>
            </a:pPr>
            <a:endParaRPr lang="ru-RU" sz="4400" b="0" strike="noStrike" spc="-1">
              <a:latin typeface="Arial"/>
            </a:endParaRPr>
          </a:p>
        </p:txBody>
      </p:sp>
      <p:sp>
        <p:nvSpPr>
          <p:cNvPr id="4" name="PlaceHolder 2"/>
          <p:cNvSpPr>
            <a:spLocks noGrp="1"/>
          </p:cNvSpPr>
          <p:nvPr>
            <p:ph type="subTitle"/>
          </p:nvPr>
        </p:nvSpPr>
        <p:spPr bwMode="auto">
          <a:xfrm>
            <a:off x="639720" y="1684440"/>
            <a:ext cx="11517480" cy="4174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  <a:defRPr/>
            </a:pPr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objAndTwoObj" preserve="1" userDrawn="1">
  <p:cSld name="Title Content and 2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58" name="PlaceHolder 1"/>
          <p:cNvSpPr>
            <a:spLocks noGrp="1"/>
          </p:cNvSpPr>
          <p:nvPr>
            <p:ph type="title"/>
          </p:nvPr>
        </p:nvSpPr>
        <p:spPr bwMode="auto">
          <a:xfrm>
            <a:off x="639720" y="286920"/>
            <a:ext cx="11517120" cy="1200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  <a:defRPr/>
            </a:pPr>
            <a:endParaRPr lang="ru-RU" sz="4400" b="0" strike="noStrike" spc="-1">
              <a:latin typeface="Arial"/>
            </a:endParaRPr>
          </a:p>
        </p:txBody>
      </p:sp>
      <p:sp>
        <p:nvSpPr>
          <p:cNvPr id="59" name="PlaceHolder 2"/>
          <p:cNvSpPr>
            <a:spLocks noGrp="1"/>
          </p:cNvSpPr>
          <p:nvPr>
            <p:ph/>
          </p:nvPr>
        </p:nvSpPr>
        <p:spPr bwMode="auto">
          <a:xfrm>
            <a:off x="639720" y="1684440"/>
            <a:ext cx="5620320" cy="4174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defRPr/>
            </a:pPr>
            <a:endParaRPr lang="ru-RU" sz="3200" b="0" strike="noStrike" spc="-1">
              <a:latin typeface="Arial"/>
            </a:endParaRPr>
          </a:p>
        </p:txBody>
      </p:sp>
      <p:sp>
        <p:nvSpPr>
          <p:cNvPr id="60" name="PlaceHolder 3"/>
          <p:cNvSpPr>
            <a:spLocks noGrp="1"/>
          </p:cNvSpPr>
          <p:nvPr>
            <p:ph/>
          </p:nvPr>
        </p:nvSpPr>
        <p:spPr bwMode="auto">
          <a:xfrm>
            <a:off x="6541560" y="1684440"/>
            <a:ext cx="5620320" cy="1991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defRPr/>
            </a:pPr>
            <a:endParaRPr lang="ru-RU" sz="3200" b="0" strike="noStrike" spc="-1">
              <a:latin typeface="Arial"/>
            </a:endParaRPr>
          </a:p>
        </p:txBody>
      </p:sp>
      <p:sp>
        <p:nvSpPr>
          <p:cNvPr id="61" name="PlaceHolder 4"/>
          <p:cNvSpPr>
            <a:spLocks noGrp="1"/>
          </p:cNvSpPr>
          <p:nvPr>
            <p:ph/>
          </p:nvPr>
        </p:nvSpPr>
        <p:spPr bwMode="auto">
          <a:xfrm>
            <a:off x="6541560" y="3865320"/>
            <a:ext cx="5620320" cy="1991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defRPr/>
            </a:pPr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woObjOverTx" preserve="1" userDrawn="1">
  <p:cSld name="Title, 2 Content over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62" name="PlaceHolder 1"/>
          <p:cNvSpPr>
            <a:spLocks noGrp="1"/>
          </p:cNvSpPr>
          <p:nvPr>
            <p:ph type="title"/>
          </p:nvPr>
        </p:nvSpPr>
        <p:spPr bwMode="auto">
          <a:xfrm>
            <a:off x="639720" y="286920"/>
            <a:ext cx="11517120" cy="1200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  <a:defRPr/>
            </a:pPr>
            <a:endParaRPr lang="ru-RU" sz="4400" b="0" strike="noStrike" spc="-1">
              <a:latin typeface="Arial"/>
            </a:endParaRPr>
          </a:p>
        </p:txBody>
      </p:sp>
      <p:sp>
        <p:nvSpPr>
          <p:cNvPr id="63" name="PlaceHolder 2"/>
          <p:cNvSpPr>
            <a:spLocks noGrp="1"/>
          </p:cNvSpPr>
          <p:nvPr>
            <p:ph/>
          </p:nvPr>
        </p:nvSpPr>
        <p:spPr bwMode="auto">
          <a:xfrm>
            <a:off x="639720" y="1684440"/>
            <a:ext cx="5620320" cy="1991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defRPr/>
            </a:pPr>
            <a:endParaRPr lang="ru-RU" sz="3200" b="0" strike="noStrike" spc="-1">
              <a:latin typeface="Arial"/>
            </a:endParaRPr>
          </a:p>
        </p:txBody>
      </p:sp>
      <p:sp>
        <p:nvSpPr>
          <p:cNvPr id="64" name="PlaceHolder 3"/>
          <p:cNvSpPr>
            <a:spLocks noGrp="1"/>
          </p:cNvSpPr>
          <p:nvPr>
            <p:ph/>
          </p:nvPr>
        </p:nvSpPr>
        <p:spPr bwMode="auto">
          <a:xfrm>
            <a:off x="6541560" y="1684440"/>
            <a:ext cx="5620320" cy="1991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defRPr/>
            </a:pPr>
            <a:endParaRPr lang="ru-RU" sz="3200" b="0" strike="noStrike" spc="-1">
              <a:latin typeface="Arial"/>
            </a:endParaRPr>
          </a:p>
        </p:txBody>
      </p:sp>
      <p:sp>
        <p:nvSpPr>
          <p:cNvPr id="65" name="PlaceHolder 4"/>
          <p:cNvSpPr>
            <a:spLocks noGrp="1"/>
          </p:cNvSpPr>
          <p:nvPr>
            <p:ph/>
          </p:nvPr>
        </p:nvSpPr>
        <p:spPr bwMode="auto">
          <a:xfrm>
            <a:off x="639720" y="3865320"/>
            <a:ext cx="11517480" cy="1991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defRPr/>
            </a:pPr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objOverTx" preserve="1" userDrawn="1">
  <p:cSld name="Title, Content over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66" name="PlaceHolder 1"/>
          <p:cNvSpPr>
            <a:spLocks noGrp="1"/>
          </p:cNvSpPr>
          <p:nvPr>
            <p:ph type="title"/>
          </p:nvPr>
        </p:nvSpPr>
        <p:spPr bwMode="auto">
          <a:xfrm>
            <a:off x="639720" y="286920"/>
            <a:ext cx="11517120" cy="1200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  <a:defRPr/>
            </a:pPr>
            <a:endParaRPr lang="ru-RU" sz="4400" b="0" strike="noStrike" spc="-1">
              <a:latin typeface="Arial"/>
            </a:endParaRPr>
          </a:p>
        </p:txBody>
      </p:sp>
      <p:sp>
        <p:nvSpPr>
          <p:cNvPr id="67" name="PlaceHolder 2"/>
          <p:cNvSpPr>
            <a:spLocks noGrp="1"/>
          </p:cNvSpPr>
          <p:nvPr>
            <p:ph/>
          </p:nvPr>
        </p:nvSpPr>
        <p:spPr bwMode="auto">
          <a:xfrm>
            <a:off x="639720" y="1684440"/>
            <a:ext cx="11517480" cy="1991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defRPr/>
            </a:pPr>
            <a:endParaRPr lang="ru-RU" sz="3200" b="0" strike="noStrike" spc="-1">
              <a:latin typeface="Arial"/>
            </a:endParaRPr>
          </a:p>
        </p:txBody>
      </p:sp>
      <p:sp>
        <p:nvSpPr>
          <p:cNvPr id="68" name="PlaceHolder 3"/>
          <p:cNvSpPr>
            <a:spLocks noGrp="1"/>
          </p:cNvSpPr>
          <p:nvPr>
            <p:ph/>
          </p:nvPr>
        </p:nvSpPr>
        <p:spPr bwMode="auto">
          <a:xfrm>
            <a:off x="639720" y="3865320"/>
            <a:ext cx="11517480" cy="1991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defRPr/>
            </a:pPr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fourObj" preserve="1" userDrawn="1">
  <p:cSld name="Title, 4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69" name="PlaceHolder 1"/>
          <p:cNvSpPr>
            <a:spLocks noGrp="1"/>
          </p:cNvSpPr>
          <p:nvPr>
            <p:ph type="title"/>
          </p:nvPr>
        </p:nvSpPr>
        <p:spPr bwMode="auto">
          <a:xfrm>
            <a:off x="639720" y="286920"/>
            <a:ext cx="11517120" cy="1200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  <a:defRPr/>
            </a:pPr>
            <a:endParaRPr lang="ru-RU" sz="4400" b="0" strike="noStrike" spc="-1">
              <a:latin typeface="Arial"/>
            </a:endParaRPr>
          </a:p>
        </p:txBody>
      </p:sp>
      <p:sp>
        <p:nvSpPr>
          <p:cNvPr id="70" name="PlaceHolder 2"/>
          <p:cNvSpPr>
            <a:spLocks noGrp="1"/>
          </p:cNvSpPr>
          <p:nvPr>
            <p:ph/>
          </p:nvPr>
        </p:nvSpPr>
        <p:spPr bwMode="auto">
          <a:xfrm>
            <a:off x="639720" y="1684440"/>
            <a:ext cx="5620320" cy="1991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defRPr/>
            </a:pPr>
            <a:endParaRPr lang="ru-RU" sz="3200" b="0" strike="noStrike" spc="-1">
              <a:latin typeface="Arial"/>
            </a:endParaRPr>
          </a:p>
        </p:txBody>
      </p:sp>
      <p:sp>
        <p:nvSpPr>
          <p:cNvPr id="71" name="PlaceHolder 3"/>
          <p:cNvSpPr>
            <a:spLocks noGrp="1"/>
          </p:cNvSpPr>
          <p:nvPr>
            <p:ph/>
          </p:nvPr>
        </p:nvSpPr>
        <p:spPr bwMode="auto">
          <a:xfrm>
            <a:off x="6541560" y="1684440"/>
            <a:ext cx="5620320" cy="1991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defRPr/>
            </a:pPr>
            <a:endParaRPr lang="ru-RU" sz="3200" b="0" strike="noStrike" spc="-1">
              <a:latin typeface="Arial"/>
            </a:endParaRPr>
          </a:p>
        </p:txBody>
      </p:sp>
      <p:sp>
        <p:nvSpPr>
          <p:cNvPr id="72" name="PlaceHolder 4"/>
          <p:cNvSpPr>
            <a:spLocks noGrp="1"/>
          </p:cNvSpPr>
          <p:nvPr>
            <p:ph/>
          </p:nvPr>
        </p:nvSpPr>
        <p:spPr bwMode="auto">
          <a:xfrm>
            <a:off x="639720" y="3865320"/>
            <a:ext cx="5620320" cy="1991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defRPr/>
            </a:pPr>
            <a:endParaRPr lang="ru-RU" sz="3200" b="0" strike="noStrike" spc="-1">
              <a:latin typeface="Arial"/>
            </a:endParaRPr>
          </a:p>
        </p:txBody>
      </p:sp>
      <p:sp>
        <p:nvSpPr>
          <p:cNvPr id="73" name="PlaceHolder 5"/>
          <p:cNvSpPr>
            <a:spLocks noGrp="1"/>
          </p:cNvSpPr>
          <p:nvPr>
            <p:ph/>
          </p:nvPr>
        </p:nvSpPr>
        <p:spPr bwMode="auto">
          <a:xfrm>
            <a:off x="6541560" y="3865320"/>
            <a:ext cx="5620320" cy="1991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defRPr/>
            </a:pPr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blank" preserve="1" userDrawn="1">
  <p:cSld name="Title, 6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74" name="PlaceHolder 1"/>
          <p:cNvSpPr>
            <a:spLocks noGrp="1"/>
          </p:cNvSpPr>
          <p:nvPr>
            <p:ph type="title"/>
          </p:nvPr>
        </p:nvSpPr>
        <p:spPr bwMode="auto">
          <a:xfrm>
            <a:off x="639720" y="286920"/>
            <a:ext cx="11517120" cy="1200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  <a:defRPr/>
            </a:pPr>
            <a:endParaRPr lang="ru-RU" sz="4400" b="0" strike="noStrike" spc="-1">
              <a:latin typeface="Arial"/>
            </a:endParaRPr>
          </a:p>
        </p:txBody>
      </p:sp>
      <p:sp>
        <p:nvSpPr>
          <p:cNvPr id="75" name="PlaceHolder 2"/>
          <p:cNvSpPr>
            <a:spLocks noGrp="1"/>
          </p:cNvSpPr>
          <p:nvPr>
            <p:ph/>
          </p:nvPr>
        </p:nvSpPr>
        <p:spPr bwMode="auto">
          <a:xfrm>
            <a:off x="639720" y="1684440"/>
            <a:ext cx="3708360" cy="1991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defRPr/>
            </a:pPr>
            <a:endParaRPr lang="ru-RU" sz="3200" b="0" strike="noStrike" spc="-1">
              <a:latin typeface="Arial"/>
            </a:endParaRPr>
          </a:p>
        </p:txBody>
      </p:sp>
      <p:sp>
        <p:nvSpPr>
          <p:cNvPr id="76" name="PlaceHolder 3"/>
          <p:cNvSpPr>
            <a:spLocks noGrp="1"/>
          </p:cNvSpPr>
          <p:nvPr>
            <p:ph/>
          </p:nvPr>
        </p:nvSpPr>
        <p:spPr bwMode="auto">
          <a:xfrm>
            <a:off x="4533840" y="1684440"/>
            <a:ext cx="3708360" cy="1991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defRPr/>
            </a:pPr>
            <a:endParaRPr lang="ru-RU" sz="3200" b="0" strike="noStrike" spc="-1">
              <a:latin typeface="Arial"/>
            </a:endParaRPr>
          </a:p>
        </p:txBody>
      </p:sp>
      <p:sp>
        <p:nvSpPr>
          <p:cNvPr id="77" name="PlaceHolder 4"/>
          <p:cNvSpPr>
            <a:spLocks noGrp="1"/>
          </p:cNvSpPr>
          <p:nvPr>
            <p:ph/>
          </p:nvPr>
        </p:nvSpPr>
        <p:spPr bwMode="auto">
          <a:xfrm>
            <a:off x="8427960" y="1684440"/>
            <a:ext cx="3708360" cy="1991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defRPr/>
            </a:pPr>
            <a:endParaRPr lang="ru-RU" sz="3200" b="0" strike="noStrike" spc="-1">
              <a:latin typeface="Arial"/>
            </a:endParaRPr>
          </a:p>
        </p:txBody>
      </p:sp>
      <p:sp>
        <p:nvSpPr>
          <p:cNvPr id="78" name="PlaceHolder 5"/>
          <p:cNvSpPr>
            <a:spLocks noGrp="1"/>
          </p:cNvSpPr>
          <p:nvPr>
            <p:ph/>
          </p:nvPr>
        </p:nvSpPr>
        <p:spPr bwMode="auto">
          <a:xfrm>
            <a:off x="639720" y="3865320"/>
            <a:ext cx="3708360" cy="1991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defRPr/>
            </a:pPr>
            <a:endParaRPr lang="ru-RU" sz="3200" b="0" strike="noStrike" spc="-1">
              <a:latin typeface="Arial"/>
            </a:endParaRPr>
          </a:p>
        </p:txBody>
      </p:sp>
      <p:sp>
        <p:nvSpPr>
          <p:cNvPr id="79" name="PlaceHolder 6"/>
          <p:cNvSpPr>
            <a:spLocks noGrp="1"/>
          </p:cNvSpPr>
          <p:nvPr>
            <p:ph/>
          </p:nvPr>
        </p:nvSpPr>
        <p:spPr bwMode="auto">
          <a:xfrm>
            <a:off x="4533840" y="3865320"/>
            <a:ext cx="3708360" cy="1991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defRPr/>
            </a:pPr>
            <a:endParaRPr lang="ru-RU" sz="3200" b="0" strike="noStrike" spc="-1">
              <a:latin typeface="Arial"/>
            </a:endParaRPr>
          </a:p>
        </p:txBody>
      </p:sp>
      <p:sp>
        <p:nvSpPr>
          <p:cNvPr id="80" name="PlaceHolder 7"/>
          <p:cNvSpPr>
            <a:spLocks noGrp="1"/>
          </p:cNvSpPr>
          <p:nvPr>
            <p:ph/>
          </p:nvPr>
        </p:nvSpPr>
        <p:spPr bwMode="auto">
          <a:xfrm>
            <a:off x="8427960" y="3865320"/>
            <a:ext cx="3708360" cy="1991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defRPr/>
            </a:pPr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obj" preserve="1" userDrawn="1">
  <p:cSld name="Title,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 bwMode="auto">
          <a:xfrm>
            <a:off x="639720" y="286920"/>
            <a:ext cx="11517120" cy="1200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  <a:defRPr/>
            </a:pPr>
            <a:endParaRPr lang="ru-RU" sz="4400" b="0" strike="noStrike" spc="-1"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 bwMode="auto">
          <a:xfrm>
            <a:off x="639720" y="1684440"/>
            <a:ext cx="11517480" cy="4174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defRPr/>
            </a:pPr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woObj" preserve="1" userDrawn="1">
  <p:cSld name="Title, 2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 bwMode="auto">
          <a:xfrm>
            <a:off x="639720" y="286920"/>
            <a:ext cx="11517120" cy="1200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  <a:defRPr/>
            </a:pPr>
            <a:endParaRPr lang="ru-RU" sz="4400" b="0" strike="noStrike" spc="-1"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 bwMode="auto">
          <a:xfrm>
            <a:off x="639720" y="1684440"/>
            <a:ext cx="5620320" cy="4174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defRPr/>
            </a:pPr>
            <a:endParaRPr lang="ru-RU" sz="3200" b="0" strike="noStrike" spc="-1">
              <a:latin typeface="Arial"/>
            </a:endParaRPr>
          </a:p>
        </p:txBody>
      </p:sp>
      <p:sp>
        <p:nvSpPr>
          <p:cNvPr id="9" name="PlaceHolder 3"/>
          <p:cNvSpPr>
            <a:spLocks noGrp="1"/>
          </p:cNvSpPr>
          <p:nvPr>
            <p:ph/>
          </p:nvPr>
        </p:nvSpPr>
        <p:spPr bwMode="auto">
          <a:xfrm>
            <a:off x="6541560" y="1684440"/>
            <a:ext cx="5620320" cy="4174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defRPr/>
            </a:pPr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itleOnly" preserve="1" userDrawn="1">
  <p:cSld name="Title Only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 bwMode="auto">
          <a:xfrm>
            <a:off x="639720" y="286920"/>
            <a:ext cx="11517120" cy="1200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  <a:defRPr/>
            </a:pPr>
            <a:endParaRPr lang="ru-RU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objOnly" preserve="1" userDrawn="1">
  <p:cSld name="Centered Tex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subTitle"/>
          </p:nvPr>
        </p:nvSpPr>
        <p:spPr bwMode="auto">
          <a:xfrm>
            <a:off x="639720" y="286920"/>
            <a:ext cx="11517120" cy="556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  <a:defRPr/>
            </a:pPr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woObjAndObj" preserve="1" userDrawn="1">
  <p:cSld name="Title, 2 Content and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 bwMode="auto">
          <a:xfrm>
            <a:off x="639720" y="286920"/>
            <a:ext cx="11517120" cy="1200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  <a:defRPr/>
            </a:pPr>
            <a:endParaRPr lang="ru-RU" sz="4400" b="0" strike="noStrike" spc="-1">
              <a:latin typeface="Arial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/>
          </p:nvPr>
        </p:nvSpPr>
        <p:spPr bwMode="auto">
          <a:xfrm>
            <a:off x="639720" y="1684440"/>
            <a:ext cx="5620320" cy="1991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defRPr/>
            </a:pPr>
            <a:endParaRPr lang="ru-RU" sz="3200" b="0" strike="noStrike" spc="-1">
              <a:latin typeface="Arial"/>
            </a:endParaRPr>
          </a:p>
        </p:txBody>
      </p:sp>
      <p:sp>
        <p:nvSpPr>
          <p:cNvPr id="14" name="PlaceHolder 3"/>
          <p:cNvSpPr>
            <a:spLocks noGrp="1"/>
          </p:cNvSpPr>
          <p:nvPr>
            <p:ph/>
          </p:nvPr>
        </p:nvSpPr>
        <p:spPr bwMode="auto">
          <a:xfrm>
            <a:off x="6541560" y="1684440"/>
            <a:ext cx="5620320" cy="4174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defRPr/>
            </a:pPr>
            <a:endParaRPr lang="ru-RU" sz="3200" b="0" strike="noStrike" spc="-1">
              <a:latin typeface="Arial"/>
            </a:endParaRPr>
          </a:p>
        </p:txBody>
      </p:sp>
      <p:sp>
        <p:nvSpPr>
          <p:cNvPr id="15" name="PlaceHolder 4"/>
          <p:cNvSpPr>
            <a:spLocks noGrp="1"/>
          </p:cNvSpPr>
          <p:nvPr>
            <p:ph/>
          </p:nvPr>
        </p:nvSpPr>
        <p:spPr bwMode="auto">
          <a:xfrm>
            <a:off x="639720" y="3865320"/>
            <a:ext cx="5620320" cy="1991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defRPr/>
            </a:pPr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objAndTwoObj" preserve="1" userDrawn="1">
  <p:cSld name="Title Content and 2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 bwMode="auto">
          <a:xfrm>
            <a:off x="639720" y="286920"/>
            <a:ext cx="11517120" cy="1200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  <a:defRPr/>
            </a:pPr>
            <a:endParaRPr lang="ru-RU" sz="4400" b="0" strike="noStrike" spc="-1">
              <a:latin typeface="Arial"/>
            </a:endParaRPr>
          </a:p>
        </p:txBody>
      </p:sp>
      <p:sp>
        <p:nvSpPr>
          <p:cNvPr id="17" name="PlaceHolder 2"/>
          <p:cNvSpPr>
            <a:spLocks noGrp="1"/>
          </p:cNvSpPr>
          <p:nvPr>
            <p:ph/>
          </p:nvPr>
        </p:nvSpPr>
        <p:spPr bwMode="auto">
          <a:xfrm>
            <a:off x="639720" y="1684440"/>
            <a:ext cx="5620320" cy="4174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defRPr/>
            </a:pPr>
            <a:endParaRPr lang="ru-RU" sz="3200" b="0" strike="noStrike" spc="-1">
              <a:latin typeface="Arial"/>
            </a:endParaRPr>
          </a:p>
        </p:txBody>
      </p:sp>
      <p:sp>
        <p:nvSpPr>
          <p:cNvPr id="18" name="PlaceHolder 3"/>
          <p:cNvSpPr>
            <a:spLocks noGrp="1"/>
          </p:cNvSpPr>
          <p:nvPr>
            <p:ph/>
          </p:nvPr>
        </p:nvSpPr>
        <p:spPr bwMode="auto">
          <a:xfrm>
            <a:off x="6541560" y="1684440"/>
            <a:ext cx="5620320" cy="1991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defRPr/>
            </a:pPr>
            <a:endParaRPr lang="ru-RU" sz="3200" b="0" strike="noStrike" spc="-1">
              <a:latin typeface="Arial"/>
            </a:endParaRPr>
          </a:p>
        </p:txBody>
      </p:sp>
      <p:sp>
        <p:nvSpPr>
          <p:cNvPr id="19" name="PlaceHolder 4"/>
          <p:cNvSpPr>
            <a:spLocks noGrp="1"/>
          </p:cNvSpPr>
          <p:nvPr>
            <p:ph/>
          </p:nvPr>
        </p:nvSpPr>
        <p:spPr bwMode="auto">
          <a:xfrm>
            <a:off x="6541560" y="3865320"/>
            <a:ext cx="5620320" cy="1991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defRPr/>
            </a:pPr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woObjOverTx" preserve="1" userDrawn="1">
  <p:cSld name="Title, 2 Content over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 bwMode="auto">
          <a:xfrm>
            <a:off x="639720" y="286920"/>
            <a:ext cx="11517120" cy="1200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  <a:defRPr/>
            </a:pPr>
            <a:endParaRPr lang="ru-RU" sz="4400" b="0" strike="noStrike" spc="-1">
              <a:latin typeface="Arial"/>
            </a:endParaRPr>
          </a:p>
        </p:txBody>
      </p:sp>
      <p:sp>
        <p:nvSpPr>
          <p:cNvPr id="21" name="PlaceHolder 2"/>
          <p:cNvSpPr>
            <a:spLocks noGrp="1"/>
          </p:cNvSpPr>
          <p:nvPr>
            <p:ph/>
          </p:nvPr>
        </p:nvSpPr>
        <p:spPr bwMode="auto">
          <a:xfrm>
            <a:off x="639720" y="1684440"/>
            <a:ext cx="5620320" cy="1991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defRPr/>
            </a:pPr>
            <a:endParaRPr lang="ru-RU" sz="3200" b="0" strike="noStrike" spc="-1">
              <a:latin typeface="Arial"/>
            </a:endParaRPr>
          </a:p>
        </p:txBody>
      </p:sp>
      <p:sp>
        <p:nvSpPr>
          <p:cNvPr id="22" name="PlaceHolder 3"/>
          <p:cNvSpPr>
            <a:spLocks noGrp="1"/>
          </p:cNvSpPr>
          <p:nvPr>
            <p:ph/>
          </p:nvPr>
        </p:nvSpPr>
        <p:spPr bwMode="auto">
          <a:xfrm>
            <a:off x="6541560" y="1684440"/>
            <a:ext cx="5620320" cy="1991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defRPr/>
            </a:pPr>
            <a:endParaRPr lang="ru-RU" sz="3200" b="0" strike="noStrike" spc="-1">
              <a:latin typeface="Arial"/>
            </a:endParaRPr>
          </a:p>
        </p:txBody>
      </p:sp>
      <p:sp>
        <p:nvSpPr>
          <p:cNvPr id="23" name="PlaceHolder 4"/>
          <p:cNvSpPr>
            <a:spLocks noGrp="1"/>
          </p:cNvSpPr>
          <p:nvPr>
            <p:ph/>
          </p:nvPr>
        </p:nvSpPr>
        <p:spPr bwMode="auto">
          <a:xfrm>
            <a:off x="639720" y="3865320"/>
            <a:ext cx="11517480" cy="1991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defRPr/>
            </a:pPr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3" name="Рисунок 6"/>
          <p:cNvPicPr/>
          <p:nvPr/>
        </p:nvPicPr>
        <p:blipFill>
          <a:blip r:embed="rId14"/>
          <a:srcRect t="2628" b="2628"/>
          <a:stretch/>
        </p:blipFill>
        <p:spPr bwMode="auto">
          <a:xfrm>
            <a:off x="5883480" y="0"/>
            <a:ext cx="6913080" cy="7197480"/>
          </a:xfrm>
          <a:prstGeom prst="rect">
            <a:avLst/>
          </a:prstGeom>
          <a:ln w="0">
            <a:noFill/>
          </a:ln>
        </p:spPr>
      </p:pic>
      <p:sp>
        <p:nvSpPr>
          <p:cNvPr id="4" name="PlaceHolder 1"/>
          <p:cNvSpPr>
            <a:spLocks noGrp="1"/>
          </p:cNvSpPr>
          <p:nvPr>
            <p:ph type="title"/>
          </p:nvPr>
        </p:nvSpPr>
        <p:spPr bwMode="auto">
          <a:xfrm>
            <a:off x="639720" y="286920"/>
            <a:ext cx="11517840" cy="1201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  <a:defRPr/>
            </a:pPr>
            <a:r>
              <a:rPr lang="ru-RU" sz="4400" b="0" strike="noStrike" spc="-1"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2" name="PlaceHolder 2"/>
          <p:cNvSpPr>
            <a:spLocks noGrp="1"/>
          </p:cNvSpPr>
          <p:nvPr>
            <p:ph type="body"/>
          </p:nvPr>
        </p:nvSpPr>
        <p:spPr bwMode="auto">
          <a:xfrm>
            <a:off x="639720" y="1684440"/>
            <a:ext cx="11517840" cy="4174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/>
              <a:buChar char=""/>
              <a:defRPr/>
            </a:pPr>
            <a:r>
              <a:rPr lang="ru-RU" sz="3200" b="0" strike="noStrike" spc="-1"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/>
              <a:buChar char=""/>
              <a:defRPr/>
            </a:pPr>
            <a:r>
              <a:rPr lang="ru-RU" sz="2800" b="0" strike="noStrike" spc="-1"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/>
              <a:buChar char=""/>
              <a:defRPr/>
            </a:pPr>
            <a:r>
              <a:rPr lang="ru-RU" sz="2400" b="0" strike="noStrike" spc="-1"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/>
              <a:buChar char=""/>
              <a:defRPr/>
            </a:pPr>
            <a:r>
              <a:rPr lang="ru-RU" sz="2000" b="0" strike="noStrike" spc="-1"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/>
              <a:buChar char=""/>
              <a:defRPr/>
            </a:pPr>
            <a:r>
              <a:rPr lang="ru-RU" sz="2000" b="0" strike="noStrike" spc="-1"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/>
              <a:buChar char=""/>
              <a:defRPr/>
            </a:pPr>
            <a:r>
              <a:rPr lang="ru-RU" sz="2000" b="0" strike="noStrike" spc="-1"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/>
              <a:buChar char=""/>
              <a:defRPr/>
            </a:pPr>
            <a:r>
              <a:rPr lang="ru-RU" sz="2000" b="0" strike="noStrike" spc="-1">
                <a:latin typeface="Arial"/>
              </a:rPr>
              <a:t>Седьмой уровень структуры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/>
    <p:bodyStyle/>
    <p:otherStyle/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9" name="Параллелограмм 5"/>
          <p:cNvSpPr/>
          <p:nvPr/>
        </p:nvSpPr>
        <p:spPr bwMode="auto">
          <a:xfrm flipH="1">
            <a:off x="-331200" y="96480"/>
            <a:ext cx="1382040" cy="1192320"/>
          </a:xfrm>
          <a:prstGeom prst="parallelogram">
            <a:avLst>
              <a:gd name="adj" fmla="val 95335"/>
            </a:avLst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40" name="Параллелограмм 6"/>
          <p:cNvSpPr/>
          <p:nvPr/>
        </p:nvSpPr>
        <p:spPr bwMode="auto">
          <a:xfrm flipH="1">
            <a:off x="-492840" y="0"/>
            <a:ext cx="1382040" cy="1192320"/>
          </a:xfrm>
          <a:prstGeom prst="parallelogram">
            <a:avLst>
              <a:gd name="adj" fmla="val 95335"/>
            </a:avLst>
          </a:prstGeom>
          <a:solidFill>
            <a:srgbClr val="A2A2D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41" name="Прямоугольный треугольник 7"/>
          <p:cNvSpPr/>
          <p:nvPr/>
        </p:nvSpPr>
        <p:spPr bwMode="auto">
          <a:xfrm flipH="1" flipV="1">
            <a:off x="-1440" y="0"/>
            <a:ext cx="900000" cy="900000"/>
          </a:xfrm>
          <a:prstGeom prst="rtTriangle">
            <a:avLst/>
          </a:prstGeom>
          <a:solidFill>
            <a:srgbClr val="5650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pic>
        <p:nvPicPr>
          <p:cNvPr id="42" name="Рисунок 8"/>
          <p:cNvPicPr/>
          <p:nvPr/>
        </p:nvPicPr>
        <p:blipFill>
          <a:blip r:embed="rId14"/>
          <a:stretch/>
        </p:blipFill>
        <p:spPr bwMode="auto">
          <a:xfrm>
            <a:off x="11679480" y="253440"/>
            <a:ext cx="713879" cy="646560"/>
          </a:xfrm>
          <a:prstGeom prst="rect">
            <a:avLst/>
          </a:prstGeom>
          <a:ln w="0">
            <a:noFill/>
          </a:ln>
        </p:spPr>
      </p:pic>
      <p:sp>
        <p:nvSpPr>
          <p:cNvPr id="43" name="PlaceHolder 1"/>
          <p:cNvSpPr>
            <a:spLocks noGrp="1"/>
          </p:cNvSpPr>
          <p:nvPr>
            <p:ph type="title"/>
          </p:nvPr>
        </p:nvSpPr>
        <p:spPr bwMode="auto">
          <a:xfrm>
            <a:off x="639720" y="286920"/>
            <a:ext cx="11517840" cy="1201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  <a:defRPr/>
            </a:pPr>
            <a:r>
              <a:rPr lang="ru-RU" sz="4400" b="0" strike="noStrike" spc="-1"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44" name="PlaceHolder 2"/>
          <p:cNvSpPr>
            <a:spLocks noGrp="1"/>
          </p:cNvSpPr>
          <p:nvPr>
            <p:ph type="body"/>
          </p:nvPr>
        </p:nvSpPr>
        <p:spPr bwMode="auto">
          <a:xfrm>
            <a:off x="639720" y="1684440"/>
            <a:ext cx="11517840" cy="4174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/>
              <a:buChar char=""/>
              <a:defRPr/>
            </a:pPr>
            <a:r>
              <a:rPr lang="ru-RU" sz="3200" b="0" strike="noStrike" spc="-1"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/>
              <a:buChar char=""/>
              <a:defRPr/>
            </a:pPr>
            <a:r>
              <a:rPr lang="ru-RU" sz="2800" b="0" strike="noStrike" spc="-1"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/>
              <a:buChar char=""/>
              <a:defRPr/>
            </a:pPr>
            <a:r>
              <a:rPr lang="ru-RU" sz="2400" b="0" strike="noStrike" spc="-1"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/>
              <a:buChar char=""/>
              <a:defRPr/>
            </a:pPr>
            <a:r>
              <a:rPr lang="ru-RU" sz="2000" b="0" strike="noStrike" spc="-1"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/>
              <a:buChar char=""/>
              <a:defRPr/>
            </a:pPr>
            <a:r>
              <a:rPr lang="ru-RU" sz="2000" b="0" strike="noStrike" spc="-1"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/>
              <a:buChar char=""/>
              <a:defRPr/>
            </a:pPr>
            <a:r>
              <a:rPr lang="ru-RU" sz="2000" b="0" strike="noStrike" spc="-1"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/>
              <a:buChar char=""/>
              <a:defRPr/>
            </a:pPr>
            <a:r>
              <a:rPr lang="ru-RU" sz="2000" b="0" strike="noStrike" spc="-1">
                <a:latin typeface="Arial"/>
              </a:rPr>
              <a:t>Седьмой уровень структуры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29" name="Прямоугольник 3"/>
          <p:cNvSpPr/>
          <p:nvPr/>
        </p:nvSpPr>
        <p:spPr bwMode="auto">
          <a:xfrm>
            <a:off x="967680" y="3123558"/>
            <a:ext cx="6231672" cy="132447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0" tIns="45000" rIns="90000" bIns="45000" anchor="ctr">
            <a:spAutoFit/>
          </a:bodyPr>
          <a:lstStyle/>
          <a:p>
            <a:pPr>
              <a:lnSpc>
                <a:spcPct val="90000"/>
              </a:lnSpc>
              <a:buNone/>
              <a:defRPr/>
            </a:pPr>
            <a:r>
              <a:rPr lang="ru-RU" sz="3000" b="1" strike="noStrike" spc="-1">
                <a:solidFill>
                  <a:srgbClr val="3D284E"/>
                </a:solidFill>
                <a:latin typeface="Arial"/>
                <a:ea typeface="DejaVu Sans"/>
              </a:rPr>
              <a:t>Проведение аккредитационного мониторинга системы образования в 2023 году </a:t>
            </a:r>
            <a:endParaRPr lang="ru-RU" sz="3000" b="0" strike="noStrike" spc="-1">
              <a:latin typeface="Arial"/>
            </a:endParaRPr>
          </a:p>
        </p:txBody>
      </p:sp>
      <p:pic>
        <p:nvPicPr>
          <p:cNvPr id="130" name="Рисунок 5"/>
          <p:cNvPicPr/>
          <p:nvPr/>
        </p:nvPicPr>
        <p:blipFill>
          <a:blip r:embed="rId2"/>
          <a:stretch/>
        </p:blipFill>
        <p:spPr bwMode="auto">
          <a:xfrm>
            <a:off x="4148478" y="180864"/>
            <a:ext cx="1806840" cy="1636560"/>
          </a:xfrm>
          <a:prstGeom prst="rect">
            <a:avLst/>
          </a:prstGeom>
          <a:ln w="0">
            <a:noFill/>
          </a:ln>
        </p:spPr>
      </p:pic>
      <p:sp>
        <p:nvSpPr>
          <p:cNvPr id="131" name="Параллелограмм 8"/>
          <p:cNvSpPr/>
          <p:nvPr/>
        </p:nvSpPr>
        <p:spPr bwMode="auto">
          <a:xfrm flipH="1">
            <a:off x="-648720" y="3785400"/>
            <a:ext cx="2073600" cy="1931759"/>
          </a:xfrm>
          <a:prstGeom prst="parallelogram">
            <a:avLst>
              <a:gd name="adj" fmla="val 90550"/>
            </a:avLst>
          </a:prstGeom>
          <a:solidFill>
            <a:srgbClr val="A2A2D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pic>
        <p:nvPicPr>
          <p:cNvPr id="133" name="Picture 5" descr="sarat01"/>
          <p:cNvPicPr/>
          <p:nvPr/>
        </p:nvPicPr>
        <p:blipFill>
          <a:blip r:embed="rId3"/>
          <a:stretch/>
        </p:blipFill>
        <p:spPr bwMode="auto">
          <a:xfrm>
            <a:off x="452851" y="345994"/>
            <a:ext cx="757513" cy="1150790"/>
          </a:xfrm>
          <a:prstGeom prst="rect">
            <a:avLst/>
          </a:prstGeom>
          <a:ln w="9525">
            <a:noFill/>
          </a:ln>
          <a:effectLst>
            <a:outerShdw blurRad="50760" dist="37674" dir="2700000" algn="tl" rotWithShape="0">
              <a:srgbClr val="000000">
                <a:alpha val="40000"/>
              </a:srgbClr>
            </a:outerShdw>
          </a:effec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w="http://schemas.openxmlformats.org/wordprocessingml/2006/main" xmlns:m="http://schemas.openxmlformats.org/officeDocument/2006/math" xmlns="">
      <p:transition advClick="1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34" name="Прямоугольник 12"/>
          <p:cNvSpPr/>
          <p:nvPr/>
        </p:nvSpPr>
        <p:spPr bwMode="auto">
          <a:xfrm>
            <a:off x="1146600" y="399960"/>
            <a:ext cx="10712880" cy="53712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6120" tIns="47880" rIns="96120" bIns="47880" anchor="t">
            <a:spAutoFit/>
          </a:bodyPr>
          <a:lstStyle/>
          <a:p>
            <a:pPr>
              <a:lnSpc>
                <a:spcPct val="100000"/>
              </a:lnSpc>
              <a:buNone/>
              <a:defRPr/>
            </a:pPr>
            <a:r>
              <a:rPr lang="ru-RU" sz="2900" b="1" strike="noStrike" spc="-1">
                <a:solidFill>
                  <a:srgbClr val="423D67"/>
                </a:solidFill>
                <a:latin typeface="Arial"/>
                <a:ea typeface="DejaVu Sans"/>
              </a:rPr>
              <a:t>АККРЕДИТАЦИОННЫЙ МОНИТОРИНГ (ШКОЛА/СПО) </a:t>
            </a:r>
            <a:endParaRPr lang="ru-RU" sz="2900" b="0" strike="noStrike" spc="-1">
              <a:latin typeface="Arial"/>
            </a:endParaRPr>
          </a:p>
        </p:txBody>
      </p:sp>
      <p:sp>
        <p:nvSpPr>
          <p:cNvPr id="135" name="Прямоугольник 18"/>
          <p:cNvSpPr/>
          <p:nvPr/>
        </p:nvSpPr>
        <p:spPr bwMode="auto">
          <a:xfrm>
            <a:off x="1620000" y="5823000"/>
            <a:ext cx="4862880" cy="6562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spAutoFit/>
          </a:bodyPr>
          <a:lstStyle/>
          <a:p>
            <a:pPr>
              <a:lnSpc>
                <a:spcPct val="90000"/>
              </a:lnSpc>
              <a:buNone/>
              <a:defRPr/>
            </a:pPr>
            <a:r>
              <a:rPr lang="ru-RU" sz="1600" b="1" strike="noStrike" spc="-1">
                <a:solidFill>
                  <a:srgbClr val="423D67"/>
                </a:solidFill>
                <a:latin typeface="Arial"/>
                <a:ea typeface="DejaVu Sans"/>
              </a:rPr>
              <a:t>Приказ от 19.07.2023 № 1258 «О региональном координаторе аккредитационного мониторинга системы образования»</a:t>
            </a:r>
            <a:endParaRPr lang="ru-RU" sz="1600" b="0" strike="noStrike" spc="-1">
              <a:latin typeface="Arial"/>
            </a:endParaRPr>
          </a:p>
        </p:txBody>
      </p:sp>
      <p:sp>
        <p:nvSpPr>
          <p:cNvPr id="136" name="Равнобедренный треугольник 19"/>
          <p:cNvSpPr/>
          <p:nvPr/>
        </p:nvSpPr>
        <p:spPr bwMode="auto">
          <a:xfrm rot="5400000">
            <a:off x="953280" y="2895120"/>
            <a:ext cx="602640" cy="212760"/>
          </a:xfrm>
          <a:prstGeom prst="triangle">
            <a:avLst>
              <a:gd name="adj" fmla="val 50000"/>
            </a:avLst>
          </a:prstGeom>
          <a:solidFill>
            <a:srgbClr val="8A8AD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37" name="Прямоугольник 22"/>
          <p:cNvSpPr/>
          <p:nvPr/>
        </p:nvSpPr>
        <p:spPr bwMode="auto">
          <a:xfrm>
            <a:off x="7152840" y="5892840"/>
            <a:ext cx="4859280" cy="6562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spAutoFit/>
          </a:bodyPr>
          <a:lstStyle/>
          <a:p>
            <a:pPr>
              <a:lnSpc>
                <a:spcPct val="90000"/>
              </a:lnSpc>
              <a:buNone/>
              <a:defRPr/>
            </a:pPr>
            <a:r>
              <a:rPr lang="ru-RU" sz="1600" b="1" strike="noStrike" spc="-1">
                <a:solidFill>
                  <a:srgbClr val="423D67"/>
                </a:solidFill>
                <a:latin typeface="Arial"/>
                <a:ea typeface="DejaVu Sans"/>
              </a:rPr>
              <a:t>Письмо от 27.07.2023 № 01-26/4817 «Об осуществлении аккредитационного мониторинга»</a:t>
            </a:r>
            <a:endParaRPr lang="ru-RU" sz="1600" b="0" strike="noStrike" spc="-1">
              <a:latin typeface="Arial"/>
            </a:endParaRPr>
          </a:p>
        </p:txBody>
      </p:sp>
      <p:sp>
        <p:nvSpPr>
          <p:cNvPr id="138" name="Равнобедренный треугольник 30"/>
          <p:cNvSpPr/>
          <p:nvPr/>
        </p:nvSpPr>
        <p:spPr bwMode="auto">
          <a:xfrm rot="5400000">
            <a:off x="953280" y="3794760"/>
            <a:ext cx="602640" cy="212760"/>
          </a:xfrm>
          <a:prstGeom prst="triangle">
            <a:avLst>
              <a:gd name="adj" fmla="val 50000"/>
            </a:avLst>
          </a:prstGeom>
          <a:solidFill>
            <a:srgbClr val="8A8AD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39" name="Прямоугольник 33"/>
          <p:cNvSpPr/>
          <p:nvPr/>
        </p:nvSpPr>
        <p:spPr bwMode="auto">
          <a:xfrm>
            <a:off x="1616400" y="5283720"/>
            <a:ext cx="10442880" cy="4374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spAutoFit/>
          </a:bodyPr>
          <a:lstStyle/>
          <a:p>
            <a:pPr>
              <a:lnSpc>
                <a:spcPct val="90000"/>
              </a:lnSpc>
              <a:buNone/>
              <a:defRPr/>
            </a:pPr>
            <a:r>
              <a:rPr lang="ru-RU" sz="1600" b="1" strike="noStrike" spc="-1">
                <a:solidFill>
                  <a:srgbClr val="423D67"/>
                </a:solidFill>
                <a:latin typeface="Arial"/>
                <a:ea typeface="DejaVu Sans"/>
              </a:rPr>
              <a:t>Приказ от 21.07.2023 № 1263 «Об осуществлении аккредитационного мониторинга системы образования»</a:t>
            </a:r>
            <a:endParaRPr lang="ru-RU" sz="1600" b="0" strike="noStrike" spc="-1">
              <a:latin typeface="Arial"/>
            </a:endParaRPr>
          </a:p>
        </p:txBody>
      </p:sp>
      <p:sp>
        <p:nvSpPr>
          <p:cNvPr id="140" name="Равнобедренный треугольник 34"/>
          <p:cNvSpPr/>
          <p:nvPr/>
        </p:nvSpPr>
        <p:spPr bwMode="auto">
          <a:xfrm rot="5400000">
            <a:off x="1006560" y="5852160"/>
            <a:ext cx="602640" cy="212760"/>
          </a:xfrm>
          <a:prstGeom prst="triangle">
            <a:avLst>
              <a:gd name="adj" fmla="val 50000"/>
            </a:avLst>
          </a:prstGeom>
          <a:solidFill>
            <a:srgbClr val="8A8AD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41" name="Прямая соединительная линия 35"/>
          <p:cNvSpPr/>
          <p:nvPr/>
        </p:nvSpPr>
        <p:spPr bwMode="auto">
          <a:xfrm>
            <a:off x="1228320" y="2700000"/>
            <a:ext cx="11011680" cy="360"/>
          </a:xfrm>
          <a:prstGeom prst="line">
            <a:avLst/>
          </a:prstGeom>
          <a:ln w="57150">
            <a:solidFill>
              <a:srgbClr val="8A8AD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42" name="Прямая соединительная линия 36"/>
          <p:cNvSpPr/>
          <p:nvPr/>
        </p:nvSpPr>
        <p:spPr bwMode="auto">
          <a:xfrm>
            <a:off x="1147680" y="3303720"/>
            <a:ext cx="10973520" cy="360"/>
          </a:xfrm>
          <a:prstGeom prst="line">
            <a:avLst/>
          </a:prstGeom>
          <a:ln w="57150">
            <a:solidFill>
              <a:srgbClr val="8A8AD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43" name="Прямая соединительная линия 37"/>
          <p:cNvSpPr/>
          <p:nvPr/>
        </p:nvSpPr>
        <p:spPr bwMode="auto">
          <a:xfrm>
            <a:off x="1080000" y="4859640"/>
            <a:ext cx="10951200" cy="360"/>
          </a:xfrm>
          <a:prstGeom prst="line">
            <a:avLst/>
          </a:prstGeom>
          <a:ln w="57150">
            <a:solidFill>
              <a:srgbClr val="8A8AD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44" name="Прямая соединительная линия 38"/>
          <p:cNvSpPr/>
          <p:nvPr/>
        </p:nvSpPr>
        <p:spPr bwMode="auto">
          <a:xfrm>
            <a:off x="1207080" y="6647400"/>
            <a:ext cx="10951200" cy="360"/>
          </a:xfrm>
          <a:prstGeom prst="line">
            <a:avLst/>
          </a:prstGeom>
          <a:ln w="57150">
            <a:solidFill>
              <a:srgbClr val="8A8AD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45" name="Прямоугольник 42"/>
          <p:cNvSpPr/>
          <p:nvPr/>
        </p:nvSpPr>
        <p:spPr bwMode="auto">
          <a:xfrm>
            <a:off x="1616400" y="2160000"/>
            <a:ext cx="10802880" cy="4662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spAutoFit/>
          </a:bodyPr>
          <a:lstStyle/>
          <a:p>
            <a:pPr>
              <a:lnSpc>
                <a:spcPct val="90000"/>
              </a:lnSpc>
              <a:buNone/>
              <a:defRPr/>
            </a:pPr>
            <a:r>
              <a:rPr lang="ru-RU" sz="1700" b="1" strike="noStrike" spc="-1">
                <a:solidFill>
                  <a:srgbClr val="423D67"/>
                </a:solidFill>
                <a:latin typeface="Arial"/>
                <a:ea typeface="DejaVu Sans"/>
              </a:rPr>
              <a:t>Статья 97 Федерального закона от 29.12.2012 № 273-ФЗ «Об образовании в Российской Федерации»</a:t>
            </a:r>
            <a:endParaRPr lang="ru-RU" sz="1700" b="0" strike="noStrike" spc="-1">
              <a:latin typeface="Arial"/>
            </a:endParaRPr>
          </a:p>
        </p:txBody>
      </p:sp>
      <p:sp>
        <p:nvSpPr>
          <p:cNvPr id="146" name="Равнобедренный треугольник 43"/>
          <p:cNvSpPr/>
          <p:nvPr/>
        </p:nvSpPr>
        <p:spPr bwMode="auto">
          <a:xfrm rot="5400000">
            <a:off x="953280" y="2291760"/>
            <a:ext cx="602640" cy="212760"/>
          </a:xfrm>
          <a:prstGeom prst="triangle">
            <a:avLst>
              <a:gd name="adj" fmla="val 50000"/>
            </a:avLst>
          </a:prstGeom>
          <a:solidFill>
            <a:srgbClr val="8A8AD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47" name="Прямоугольник 39"/>
          <p:cNvSpPr/>
          <p:nvPr/>
        </p:nvSpPr>
        <p:spPr bwMode="auto">
          <a:xfrm>
            <a:off x="1146600" y="1452240"/>
            <a:ext cx="11009880" cy="564480"/>
          </a:xfrm>
          <a:prstGeom prst="rect">
            <a:avLst/>
          </a:prstGeom>
          <a:solidFill>
            <a:srgbClr val="423D6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0" tIns="75600" rIns="0" bIns="75600" anchor="ctr">
            <a:noAutofit/>
          </a:bodyPr>
          <a:lstStyle/>
          <a:p>
            <a:pPr algn="ctr">
              <a:lnSpc>
                <a:spcPct val="100000"/>
              </a:lnSpc>
              <a:buNone/>
              <a:defRPr/>
            </a:pPr>
            <a:r>
              <a:rPr lang="ru-RU" sz="1800" b="1" strike="noStrike" spc="-1">
                <a:solidFill>
                  <a:srgbClr val="FFFFFF"/>
                </a:solidFill>
                <a:latin typeface="Arial"/>
                <a:ea typeface="DejaVu Sans"/>
              </a:rPr>
              <a:t> ФЕДЕРАЛЬНЫЙ УРОВЕНЬ</a:t>
            </a:r>
            <a:endParaRPr lang="ru-RU" sz="1800" b="0" strike="noStrike" spc="-1">
              <a:latin typeface="Arial"/>
            </a:endParaRPr>
          </a:p>
        </p:txBody>
      </p:sp>
      <p:sp>
        <p:nvSpPr>
          <p:cNvPr id="148" name="Прямоугольник 17"/>
          <p:cNvSpPr/>
          <p:nvPr/>
        </p:nvSpPr>
        <p:spPr bwMode="auto">
          <a:xfrm>
            <a:off x="12357000" y="6768720"/>
            <a:ext cx="262080" cy="3236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6120" tIns="47880" rIns="96120" bIns="47880" anchor="t">
            <a:spAutoFit/>
          </a:bodyPr>
          <a:lstStyle/>
          <a:p>
            <a:pPr>
              <a:lnSpc>
                <a:spcPct val="100000"/>
              </a:lnSpc>
              <a:buNone/>
              <a:defRPr/>
            </a:pPr>
            <a:r>
              <a:rPr lang="en-US" sz="1500" b="1" strike="noStrike" spc="-1">
                <a:solidFill>
                  <a:srgbClr val="423D67"/>
                </a:solidFill>
                <a:latin typeface="Arial"/>
                <a:ea typeface="DejaVu Sans"/>
              </a:rPr>
              <a:t>2</a:t>
            </a:r>
            <a:endParaRPr lang="ru-RU" sz="1500" b="0" strike="noStrike" spc="-1">
              <a:latin typeface="Arial"/>
            </a:endParaRPr>
          </a:p>
        </p:txBody>
      </p:sp>
      <p:sp>
        <p:nvSpPr>
          <p:cNvPr id="149" name="TextBox 190"/>
          <p:cNvSpPr/>
          <p:nvPr/>
        </p:nvSpPr>
        <p:spPr bwMode="auto">
          <a:xfrm>
            <a:off x="1568880" y="2729160"/>
            <a:ext cx="10670400" cy="5742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algn="just">
              <a:lnSpc>
                <a:spcPct val="100000"/>
              </a:lnSpc>
              <a:buNone/>
              <a:defRPr/>
            </a:pPr>
            <a:r>
              <a:rPr lang="ru-RU" sz="1700" b="1" strike="noStrike" spc="-1">
                <a:solidFill>
                  <a:srgbClr val="423D67"/>
                </a:solidFill>
                <a:latin typeface="Arial"/>
                <a:ea typeface="DejaVu Sans"/>
              </a:rPr>
              <a:t>Постановление Правительства РФ от 05.08.2013 N 662  «Об осуществлении мониторинга системы образования»</a:t>
            </a:r>
            <a:endParaRPr lang="ru-RU" sz="1700" b="0" strike="noStrike" spc="-1">
              <a:latin typeface="Arial"/>
            </a:endParaRPr>
          </a:p>
        </p:txBody>
      </p:sp>
      <p:sp>
        <p:nvSpPr>
          <p:cNvPr id="150" name="TextBox 191"/>
          <p:cNvSpPr/>
          <p:nvPr/>
        </p:nvSpPr>
        <p:spPr bwMode="auto">
          <a:xfrm>
            <a:off x="1593720" y="3443400"/>
            <a:ext cx="10645560" cy="15825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algn="just">
              <a:lnSpc>
                <a:spcPct val="100000"/>
              </a:lnSpc>
              <a:buNone/>
              <a:defRPr/>
            </a:pPr>
            <a:r>
              <a:rPr lang="ru-RU" sz="1700" b="1" strike="noStrike" spc="-1">
                <a:solidFill>
                  <a:srgbClr val="22272F"/>
                </a:solidFill>
                <a:latin typeface="PT Astra Serif"/>
                <a:ea typeface="DejaVu Sans"/>
              </a:rPr>
              <a:t>П</a:t>
            </a:r>
            <a:r>
              <a:rPr lang="ru-RU" sz="1700" b="1" strike="noStrike" spc="-1">
                <a:solidFill>
                  <a:srgbClr val="423D67"/>
                </a:solidFill>
                <a:latin typeface="PT Astra Serif"/>
                <a:ea typeface="DejaVu Sans"/>
              </a:rPr>
              <a:t>риказ Федеральной службы по надзору в сфере образования и науки, Министерства просвещения РФ, Министерства науки и высшего образования РФ от 24 апреля 2023 г. № 660/306/448 «Об осуществлении Федеральной службой по надзору в сфере образования и науки, Министерством просвещения Российской Федерации и Министерством науки и высшего образования Российской Федерации аккредитационного мониторинга системы образования»</a:t>
            </a:r>
            <a:endParaRPr lang="ru-RU" sz="1700" b="0" strike="noStrike" spc="-1">
              <a:latin typeface="Arial"/>
            </a:endParaRPr>
          </a:p>
        </p:txBody>
      </p:sp>
      <p:sp>
        <p:nvSpPr>
          <p:cNvPr id="151" name="TextBox 192"/>
          <p:cNvSpPr/>
          <p:nvPr/>
        </p:nvSpPr>
        <p:spPr bwMode="auto">
          <a:xfrm>
            <a:off x="3600000" y="4860000"/>
            <a:ext cx="5425560" cy="332280"/>
          </a:xfrm>
          <a:prstGeom prst="rect">
            <a:avLst/>
          </a:prstGeom>
          <a:solidFill>
            <a:srgbClr val="392459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algn="ctr">
              <a:lnSpc>
                <a:spcPct val="100000"/>
              </a:lnSpc>
              <a:buNone/>
              <a:defRPr/>
            </a:pPr>
            <a:r>
              <a:rPr lang="ru-RU" sz="1700" b="1" strike="noStrike" spc="-1">
                <a:solidFill>
                  <a:srgbClr val="FFFFFF"/>
                </a:solidFill>
                <a:latin typeface="Arial"/>
                <a:ea typeface="DejaVu Sans"/>
              </a:rPr>
              <a:t>РЕГИОНАЛЬНЫЙ УРОВЕНЬ</a:t>
            </a:r>
            <a:endParaRPr lang="ru-RU" sz="1700" b="0" strike="noStrike" spc="-1"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w="http://schemas.openxmlformats.org/wordprocessingml/2006/main" xmlns:m="http://schemas.openxmlformats.org/officeDocument/2006/math" xmlns="">
      <p:transition spd="med" advClick="1">
        <p:fade thruBlk="0"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52" name="Прямоугольник 51"/>
          <p:cNvSpPr/>
          <p:nvPr/>
        </p:nvSpPr>
        <p:spPr bwMode="auto">
          <a:xfrm>
            <a:off x="1146600" y="399960"/>
            <a:ext cx="10712880" cy="53712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6120" tIns="47880" rIns="96120" bIns="47880" anchor="t">
            <a:spAutoFit/>
          </a:bodyPr>
          <a:lstStyle/>
          <a:p>
            <a:pPr>
              <a:lnSpc>
                <a:spcPct val="100000"/>
              </a:lnSpc>
              <a:buNone/>
              <a:defRPr/>
            </a:pPr>
            <a:r>
              <a:rPr lang="ru-RU" sz="2900" b="1" strike="noStrike" spc="-1">
                <a:solidFill>
                  <a:srgbClr val="423D67"/>
                </a:solidFill>
                <a:latin typeface="Arial"/>
                <a:ea typeface="DejaVu Sans"/>
              </a:rPr>
              <a:t>АККРЕДИТАЦИОННЫЙ МОНИТОРИНГ (ШКОЛА/СПО) </a:t>
            </a:r>
            <a:endParaRPr lang="ru-RU" sz="2900" b="0" strike="noStrike" spc="-1">
              <a:latin typeface="Arial"/>
            </a:endParaRPr>
          </a:p>
        </p:txBody>
      </p:sp>
      <p:sp>
        <p:nvSpPr>
          <p:cNvPr id="153" name="Прямоугольник 61"/>
          <p:cNvSpPr/>
          <p:nvPr/>
        </p:nvSpPr>
        <p:spPr bwMode="auto">
          <a:xfrm>
            <a:off x="2520000" y="5040000"/>
            <a:ext cx="8228520" cy="4665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spAutoFit/>
          </a:bodyPr>
          <a:lstStyle/>
          <a:p>
            <a:pPr>
              <a:lnSpc>
                <a:spcPct val="90000"/>
              </a:lnSpc>
              <a:buNone/>
              <a:defRPr/>
            </a:pPr>
            <a:r>
              <a:rPr lang="ru-RU" sz="1700" b="1" strike="noStrike" spc="-1">
                <a:solidFill>
                  <a:srgbClr val="423D67"/>
                </a:solidFill>
                <a:latin typeface="Arial"/>
                <a:ea typeface="DejaVu Sans"/>
              </a:rPr>
              <a:t>По всем аккредитованным образовательным программам Школа/СПО, </a:t>
            </a:r>
            <a:r>
              <a:rPr sz="1700"/>
              <a:t/>
            </a:r>
            <a:br>
              <a:rPr sz="1700"/>
            </a:br>
            <a:r>
              <a:rPr lang="ru-RU" sz="1700" b="1" strike="noStrike" spc="-1">
                <a:solidFill>
                  <a:srgbClr val="423D67"/>
                </a:solidFill>
                <a:latin typeface="Arial"/>
                <a:ea typeface="DejaVu Sans"/>
              </a:rPr>
              <a:t>соответствующим установленным требованиям</a:t>
            </a:r>
            <a:endParaRPr lang="ru-RU" sz="1700" b="0" strike="noStrike" spc="-1">
              <a:latin typeface="Arial"/>
            </a:endParaRPr>
          </a:p>
        </p:txBody>
      </p:sp>
      <p:sp>
        <p:nvSpPr>
          <p:cNvPr id="154" name="Равнобедренный треугольник 13"/>
          <p:cNvSpPr/>
          <p:nvPr/>
        </p:nvSpPr>
        <p:spPr bwMode="auto">
          <a:xfrm rot="5400000">
            <a:off x="953280" y="2895120"/>
            <a:ext cx="602640" cy="212760"/>
          </a:xfrm>
          <a:prstGeom prst="triangle">
            <a:avLst>
              <a:gd name="adj" fmla="val 50000"/>
            </a:avLst>
          </a:prstGeom>
          <a:solidFill>
            <a:srgbClr val="8A8AD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55" name="Прямоугольник 62"/>
          <p:cNvSpPr/>
          <p:nvPr/>
        </p:nvSpPr>
        <p:spPr bwMode="auto">
          <a:xfrm>
            <a:off x="7018392" y="5860790"/>
            <a:ext cx="5041031" cy="658404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spAutoFit/>
          </a:bodyPr>
          <a:lstStyle/>
          <a:p>
            <a:pPr>
              <a:lnSpc>
                <a:spcPct val="90000"/>
              </a:lnSpc>
              <a:buNone/>
              <a:defRPr/>
            </a:pPr>
            <a:r>
              <a:rPr lang="ru-RU" sz="1600" b="1" strike="noStrike" spc="-1">
                <a:solidFill>
                  <a:srgbClr val="423D67"/>
                </a:solidFill>
                <a:latin typeface="Arial"/>
                <a:ea typeface="DejaVu Sans"/>
              </a:rPr>
              <a:t>Ввод данных ОО через информационную систему государственной аккредитации (ИС ГА) </a:t>
            </a:r>
            <a:r>
              <a:rPr sz="1600"/>
              <a:t/>
            </a:r>
            <a:br>
              <a:rPr sz="1600"/>
            </a:br>
            <a:r>
              <a:rPr lang="ru-RU" sz="1600" b="1" strike="noStrike" spc="-1">
                <a:solidFill>
                  <a:srgbClr val="423D67"/>
                </a:solidFill>
                <a:latin typeface="Arial"/>
                <a:ea typeface="DejaVu Sans"/>
              </a:rPr>
              <a:t>(ЛК ОО/ЛК региональный координатор)</a:t>
            </a:r>
            <a:endParaRPr lang="ru-RU" sz="1600" b="0" strike="noStrike" spc="-1">
              <a:latin typeface="Arial"/>
            </a:endParaRPr>
          </a:p>
        </p:txBody>
      </p:sp>
      <p:sp>
        <p:nvSpPr>
          <p:cNvPr id="156" name="Равнобедренный треугольник 14"/>
          <p:cNvSpPr/>
          <p:nvPr/>
        </p:nvSpPr>
        <p:spPr bwMode="auto">
          <a:xfrm rot="5400000">
            <a:off x="953280" y="3498840"/>
            <a:ext cx="602640" cy="212760"/>
          </a:xfrm>
          <a:prstGeom prst="triangle">
            <a:avLst>
              <a:gd name="adj" fmla="val 50000"/>
            </a:avLst>
          </a:prstGeom>
          <a:solidFill>
            <a:srgbClr val="8A8AD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57" name="Прямоугольник 63"/>
          <p:cNvSpPr/>
          <p:nvPr/>
        </p:nvSpPr>
        <p:spPr bwMode="auto">
          <a:xfrm>
            <a:off x="1976400" y="5940000"/>
            <a:ext cx="4862880" cy="4377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spAutoFit/>
          </a:bodyPr>
          <a:lstStyle/>
          <a:p>
            <a:pPr>
              <a:lnSpc>
                <a:spcPct val="90000"/>
              </a:lnSpc>
              <a:buNone/>
              <a:defRPr/>
            </a:pPr>
            <a:r>
              <a:rPr lang="ru-RU" sz="1600" b="1" strike="noStrike" spc="-1">
                <a:solidFill>
                  <a:srgbClr val="423D67"/>
                </a:solidFill>
                <a:latin typeface="Arial"/>
                <a:ea typeface="DejaVu Sans"/>
              </a:rPr>
              <a:t>Загрузка данных по аккредитационным</a:t>
            </a:r>
            <a:endParaRPr lang="ru-RU" sz="1600" b="0" strike="noStrike" spc="-1">
              <a:latin typeface="Arial"/>
            </a:endParaRPr>
          </a:p>
          <a:p>
            <a:pPr>
              <a:lnSpc>
                <a:spcPct val="90000"/>
              </a:lnSpc>
              <a:buNone/>
              <a:defRPr/>
            </a:pPr>
            <a:r>
              <a:rPr lang="ru-RU" sz="1600" b="1" strike="noStrike" spc="-1">
                <a:solidFill>
                  <a:srgbClr val="423D67"/>
                </a:solidFill>
                <a:latin typeface="Arial"/>
                <a:ea typeface="DejaVu Sans"/>
              </a:rPr>
              <a:t> показателям Школа/СПО</a:t>
            </a:r>
            <a:endParaRPr lang="ru-RU" sz="1600" b="0" strike="noStrike" spc="-1">
              <a:latin typeface="Arial"/>
            </a:endParaRPr>
          </a:p>
        </p:txBody>
      </p:sp>
      <p:sp>
        <p:nvSpPr>
          <p:cNvPr id="158" name="Равнобедренный треугольник 15"/>
          <p:cNvSpPr/>
          <p:nvPr/>
        </p:nvSpPr>
        <p:spPr bwMode="auto">
          <a:xfrm rot="5400000">
            <a:off x="1006560" y="5852160"/>
            <a:ext cx="602640" cy="212760"/>
          </a:xfrm>
          <a:prstGeom prst="triangle">
            <a:avLst>
              <a:gd name="adj" fmla="val 50000"/>
            </a:avLst>
          </a:prstGeom>
          <a:solidFill>
            <a:srgbClr val="8A8AD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59" name="Прямая соединительная линия 15"/>
          <p:cNvSpPr/>
          <p:nvPr/>
        </p:nvSpPr>
        <p:spPr bwMode="auto">
          <a:xfrm>
            <a:off x="1228320" y="2700000"/>
            <a:ext cx="11011680" cy="360"/>
          </a:xfrm>
          <a:prstGeom prst="line">
            <a:avLst/>
          </a:prstGeom>
          <a:ln w="57150">
            <a:solidFill>
              <a:srgbClr val="8A8AD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60" name="Прямая соединительная линия 17"/>
          <p:cNvSpPr/>
          <p:nvPr/>
        </p:nvSpPr>
        <p:spPr bwMode="auto">
          <a:xfrm>
            <a:off x="1147680" y="3303720"/>
            <a:ext cx="10973520" cy="360"/>
          </a:xfrm>
          <a:prstGeom prst="line">
            <a:avLst/>
          </a:prstGeom>
          <a:ln w="57150">
            <a:solidFill>
              <a:srgbClr val="8A8AD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61" name="Прямая соединительная линия 18"/>
          <p:cNvSpPr/>
          <p:nvPr/>
        </p:nvSpPr>
        <p:spPr bwMode="auto">
          <a:xfrm>
            <a:off x="1147680" y="3907440"/>
            <a:ext cx="10951200" cy="360"/>
          </a:xfrm>
          <a:prstGeom prst="line">
            <a:avLst/>
          </a:prstGeom>
          <a:ln w="57150">
            <a:solidFill>
              <a:srgbClr val="8A8AD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62" name="Прямая соединительная линия 19"/>
          <p:cNvSpPr/>
          <p:nvPr/>
        </p:nvSpPr>
        <p:spPr bwMode="auto">
          <a:xfrm>
            <a:off x="1207080" y="6571080"/>
            <a:ext cx="10951200" cy="360"/>
          </a:xfrm>
          <a:prstGeom prst="line">
            <a:avLst/>
          </a:prstGeom>
          <a:ln w="57150">
            <a:solidFill>
              <a:srgbClr val="8A8AD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63" name="Прямоугольник 64"/>
          <p:cNvSpPr/>
          <p:nvPr/>
        </p:nvSpPr>
        <p:spPr bwMode="auto">
          <a:xfrm>
            <a:off x="1616400" y="2301840"/>
            <a:ext cx="10442880" cy="2329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spAutoFit/>
          </a:bodyPr>
          <a:lstStyle/>
          <a:p>
            <a:pPr>
              <a:lnSpc>
                <a:spcPct val="90000"/>
              </a:lnSpc>
              <a:buNone/>
              <a:defRPr/>
            </a:pPr>
            <a:r>
              <a:rPr lang="ru-RU" sz="1700" b="0" strike="noStrike" spc="-1">
                <a:solidFill>
                  <a:srgbClr val="423D67"/>
                </a:solidFill>
                <a:latin typeface="Arial"/>
                <a:ea typeface="DejaVu Sans"/>
              </a:rPr>
              <a:t>Федеральная служба по надзору в сфере образования и науки</a:t>
            </a:r>
            <a:endParaRPr lang="ru-RU" sz="1700" b="0" strike="noStrike" spc="-1">
              <a:latin typeface="Arial"/>
            </a:endParaRPr>
          </a:p>
        </p:txBody>
      </p:sp>
      <p:sp>
        <p:nvSpPr>
          <p:cNvPr id="164" name="Равнобедренный треугольник 16"/>
          <p:cNvSpPr/>
          <p:nvPr/>
        </p:nvSpPr>
        <p:spPr bwMode="auto">
          <a:xfrm rot="5400000">
            <a:off x="953280" y="2291760"/>
            <a:ext cx="602640" cy="212760"/>
          </a:xfrm>
          <a:prstGeom prst="triangle">
            <a:avLst>
              <a:gd name="adj" fmla="val 50000"/>
            </a:avLst>
          </a:prstGeom>
          <a:solidFill>
            <a:srgbClr val="8A8AD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65" name="Прямоугольник 66"/>
          <p:cNvSpPr/>
          <p:nvPr/>
        </p:nvSpPr>
        <p:spPr bwMode="auto">
          <a:xfrm>
            <a:off x="1146600" y="1260000"/>
            <a:ext cx="11009880" cy="564480"/>
          </a:xfrm>
          <a:prstGeom prst="rect">
            <a:avLst/>
          </a:prstGeom>
          <a:solidFill>
            <a:srgbClr val="423D6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0" tIns="75600" rIns="0" bIns="75600" anchor="ctr">
            <a:noAutofit/>
          </a:bodyPr>
          <a:lstStyle/>
          <a:p>
            <a:pPr algn="ctr">
              <a:lnSpc>
                <a:spcPct val="100000"/>
              </a:lnSpc>
              <a:buNone/>
              <a:defRPr/>
            </a:pPr>
            <a:r>
              <a:rPr lang="ru-RU" sz="1800" b="1" strike="noStrike" spc="-1">
                <a:solidFill>
                  <a:srgbClr val="FFFFFF"/>
                </a:solidFill>
                <a:latin typeface="Arial"/>
                <a:ea typeface="DejaVu Sans"/>
              </a:rPr>
              <a:t>ОРГАНИЗАТОРЫ</a:t>
            </a:r>
            <a:endParaRPr lang="ru-RU" sz="1800" b="0" strike="noStrike" spc="-1">
              <a:latin typeface="Arial"/>
            </a:endParaRPr>
          </a:p>
        </p:txBody>
      </p:sp>
      <p:sp>
        <p:nvSpPr>
          <p:cNvPr id="166" name="Прямоугольник 67"/>
          <p:cNvSpPr/>
          <p:nvPr/>
        </p:nvSpPr>
        <p:spPr bwMode="auto">
          <a:xfrm>
            <a:off x="12357000" y="6768720"/>
            <a:ext cx="262080" cy="3236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6120" tIns="47880" rIns="96120" bIns="47880" anchor="t">
            <a:spAutoFit/>
          </a:bodyPr>
          <a:lstStyle/>
          <a:p>
            <a:pPr>
              <a:lnSpc>
                <a:spcPct val="100000"/>
              </a:lnSpc>
              <a:buNone/>
              <a:defRPr/>
            </a:pPr>
            <a:r>
              <a:rPr lang="en-US" sz="1500" b="1" strike="noStrike" spc="-1">
                <a:solidFill>
                  <a:srgbClr val="423D67"/>
                </a:solidFill>
                <a:latin typeface="Arial"/>
                <a:ea typeface="DejaVu Sans"/>
              </a:rPr>
              <a:t>2</a:t>
            </a:r>
            <a:endParaRPr lang="ru-RU" sz="1500" b="0" strike="noStrike" spc="-1">
              <a:latin typeface="Arial"/>
            </a:endParaRPr>
          </a:p>
        </p:txBody>
      </p:sp>
      <p:sp>
        <p:nvSpPr>
          <p:cNvPr id="167" name="Прямоугольник 68"/>
          <p:cNvSpPr/>
          <p:nvPr/>
        </p:nvSpPr>
        <p:spPr bwMode="auto">
          <a:xfrm>
            <a:off x="1616400" y="2301840"/>
            <a:ext cx="10442880" cy="2329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spAutoFit/>
          </a:bodyPr>
          <a:lstStyle/>
          <a:p>
            <a:pPr>
              <a:lnSpc>
                <a:spcPct val="90000"/>
              </a:lnSpc>
              <a:buNone/>
              <a:defRPr/>
            </a:pPr>
            <a:r>
              <a:rPr lang="ru-RU" sz="1700" b="0" strike="noStrike" spc="-1">
                <a:solidFill>
                  <a:srgbClr val="423D67"/>
                </a:solidFill>
                <a:latin typeface="Arial"/>
                <a:ea typeface="DejaVu Sans"/>
              </a:rPr>
              <a:t>Федеральная служба по надзору в сфере образования и науки</a:t>
            </a:r>
            <a:endParaRPr lang="ru-RU" sz="1700" b="0" strike="noStrike" spc="-1">
              <a:latin typeface="Arial"/>
            </a:endParaRPr>
          </a:p>
        </p:txBody>
      </p:sp>
      <p:sp>
        <p:nvSpPr>
          <p:cNvPr id="168" name="Прямоугольник 69"/>
          <p:cNvSpPr/>
          <p:nvPr/>
        </p:nvSpPr>
        <p:spPr bwMode="auto">
          <a:xfrm>
            <a:off x="1616400" y="2301840"/>
            <a:ext cx="10442880" cy="2329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spAutoFit/>
          </a:bodyPr>
          <a:lstStyle/>
          <a:p>
            <a:pPr>
              <a:lnSpc>
                <a:spcPct val="90000"/>
              </a:lnSpc>
              <a:buNone/>
              <a:defRPr/>
            </a:pPr>
            <a:r>
              <a:rPr lang="ru-RU" sz="1700" b="0" strike="noStrike" spc="-1">
                <a:solidFill>
                  <a:srgbClr val="423D67"/>
                </a:solidFill>
                <a:latin typeface="Arial"/>
                <a:ea typeface="DejaVu Sans"/>
              </a:rPr>
              <a:t>Федеральная служба по надзору в сфере образования и науки</a:t>
            </a:r>
            <a:endParaRPr lang="ru-RU" sz="1700" b="0" strike="noStrike" spc="-1">
              <a:latin typeface="Arial"/>
            </a:endParaRPr>
          </a:p>
        </p:txBody>
      </p:sp>
      <p:sp>
        <p:nvSpPr>
          <p:cNvPr id="169" name="TextBox 211"/>
          <p:cNvSpPr/>
          <p:nvPr/>
        </p:nvSpPr>
        <p:spPr bwMode="auto">
          <a:xfrm>
            <a:off x="1568880" y="2907000"/>
            <a:ext cx="6530400" cy="3322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00000"/>
              </a:lnSpc>
              <a:buNone/>
              <a:defRPr/>
            </a:pPr>
            <a:r>
              <a:rPr lang="ru-RU" sz="1700" b="0" strike="noStrike" spc="-1">
                <a:solidFill>
                  <a:srgbClr val="423D67"/>
                </a:solidFill>
                <a:latin typeface="Arial"/>
                <a:ea typeface="DejaVu Sans"/>
              </a:rPr>
              <a:t>Министерство просвещения Российской Федерации</a:t>
            </a:r>
            <a:endParaRPr lang="ru-RU" sz="1700" b="0" strike="noStrike" spc="-1">
              <a:latin typeface="Arial"/>
            </a:endParaRPr>
          </a:p>
        </p:txBody>
      </p:sp>
      <p:sp>
        <p:nvSpPr>
          <p:cNvPr id="170" name="TextBox 212"/>
          <p:cNvSpPr/>
          <p:nvPr/>
        </p:nvSpPr>
        <p:spPr bwMode="auto">
          <a:xfrm>
            <a:off x="1593720" y="3565080"/>
            <a:ext cx="9565560" cy="5742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00000"/>
              </a:lnSpc>
              <a:buNone/>
              <a:defRPr/>
            </a:pPr>
            <a:r>
              <a:rPr lang="ru-RU" sz="1700" b="0" strike="noStrike" spc="-1">
                <a:solidFill>
                  <a:srgbClr val="423D67"/>
                </a:solidFill>
                <a:latin typeface="Arial"/>
                <a:ea typeface="DejaVu Sans"/>
              </a:rPr>
              <a:t>Министерство образования и науки  Российской Федерации</a:t>
            </a:r>
            <a:endParaRPr lang="ru-RU" sz="1700" b="0" strike="noStrike" spc="-1">
              <a:latin typeface="Arial"/>
            </a:endParaRPr>
          </a:p>
        </p:txBody>
      </p:sp>
      <p:sp>
        <p:nvSpPr>
          <p:cNvPr id="171" name="TextBox 213"/>
          <p:cNvSpPr/>
          <p:nvPr/>
        </p:nvSpPr>
        <p:spPr bwMode="auto">
          <a:xfrm>
            <a:off x="3573720" y="4347000"/>
            <a:ext cx="5425560" cy="332280"/>
          </a:xfrm>
          <a:prstGeom prst="rect">
            <a:avLst/>
          </a:prstGeom>
          <a:solidFill>
            <a:srgbClr val="392459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algn="ctr">
              <a:lnSpc>
                <a:spcPct val="100000"/>
              </a:lnSpc>
              <a:buNone/>
              <a:defRPr/>
            </a:pPr>
            <a:r>
              <a:rPr lang="ru-RU" sz="1700" b="1" strike="noStrike" spc="-1">
                <a:solidFill>
                  <a:srgbClr val="FFFFFF"/>
                </a:solidFill>
                <a:latin typeface="Arial"/>
                <a:ea typeface="DejaVu Sans"/>
              </a:rPr>
              <a:t>ПОРЯДОК</a:t>
            </a:r>
            <a:r>
              <a:rPr lang="ru-RU" sz="1700" b="1" strike="noStrike" spc="-1">
                <a:solidFill>
                  <a:srgbClr val="000000"/>
                </a:solidFill>
                <a:latin typeface="Arial"/>
                <a:ea typeface="DejaVu Sans"/>
              </a:rPr>
              <a:t> </a:t>
            </a:r>
            <a:endParaRPr lang="ru-RU" sz="1700" b="0" strike="noStrike" spc="-1"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w="http://schemas.openxmlformats.org/wordprocessingml/2006/main" xmlns:m="http://schemas.openxmlformats.org/officeDocument/2006/math" xmlns="">
      <p:transition spd="med" advClick="1">
        <p:fade thruBlk="0"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72" name="Прямоугольник 44"/>
          <p:cNvSpPr/>
          <p:nvPr/>
        </p:nvSpPr>
        <p:spPr bwMode="auto">
          <a:xfrm>
            <a:off x="1146600" y="399960"/>
            <a:ext cx="10712880" cy="53712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6120" tIns="47880" rIns="96120" bIns="47880" anchor="t">
            <a:spAutoFit/>
          </a:bodyPr>
          <a:lstStyle/>
          <a:p>
            <a:pPr>
              <a:lnSpc>
                <a:spcPct val="100000"/>
              </a:lnSpc>
              <a:buNone/>
              <a:defRPr/>
            </a:pPr>
            <a:r>
              <a:rPr lang="ru-RU" sz="2900" b="1" strike="noStrike" spc="-1">
                <a:solidFill>
                  <a:srgbClr val="423D67"/>
                </a:solidFill>
                <a:latin typeface="Arial"/>
                <a:ea typeface="DejaVu Sans"/>
              </a:rPr>
              <a:t>АККРЕДИТАЦИОННЫЙ МОНИТОРИНГ (ШКОЛА/СПО) </a:t>
            </a:r>
            <a:endParaRPr lang="ru-RU" sz="2900" b="0" strike="noStrike" spc="-1">
              <a:latin typeface="Arial"/>
            </a:endParaRPr>
          </a:p>
        </p:txBody>
      </p:sp>
      <p:sp>
        <p:nvSpPr>
          <p:cNvPr id="173" name="Прямоугольник 45"/>
          <p:cNvSpPr/>
          <p:nvPr/>
        </p:nvSpPr>
        <p:spPr bwMode="auto">
          <a:xfrm>
            <a:off x="1440000" y="4061880"/>
            <a:ext cx="10619280" cy="7459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spAutoFit/>
          </a:bodyPr>
          <a:lstStyle/>
          <a:p>
            <a:pPr algn="just">
              <a:lnSpc>
                <a:spcPct val="100000"/>
              </a:lnSpc>
              <a:buNone/>
              <a:defRPr/>
            </a:pPr>
            <a:r>
              <a:rPr lang="en-US" sz="1600" b="1" strike="noStrike" spc="-1">
                <a:solidFill>
                  <a:srgbClr val="000000"/>
                </a:solidFill>
                <a:latin typeface="Arial"/>
                <a:ea typeface="DejaVu Sans"/>
              </a:rPr>
              <a:t>Направление Федеральной службой по надзору в сфере образования</a:t>
            </a:r>
            <a:r>
              <a:rPr sz="1600"/>
              <a:t/>
            </a:r>
            <a:br>
              <a:rPr sz="1600"/>
            </a:br>
            <a:r>
              <a:rPr lang="en-US" sz="1600" b="1" strike="noStrike" spc="-1">
                <a:solidFill>
                  <a:srgbClr val="000000"/>
                </a:solidFill>
                <a:latin typeface="Arial"/>
                <a:ea typeface="DejaVu Sans"/>
              </a:rPr>
              <a:t>и науки подготовленного Итогового отчета в Министерство просвещения Российской Федерации и Министерство науки и высшего образования Российской Федерации                </a:t>
            </a:r>
            <a:r>
              <a:rPr lang="ru-RU" sz="1700" b="1" strike="noStrike" spc="-1">
                <a:solidFill>
                  <a:srgbClr val="C00000"/>
                </a:solidFill>
                <a:latin typeface="Arial"/>
                <a:ea typeface="DejaVu Sans"/>
              </a:rPr>
              <a:t>до 20 марта 2024 года</a:t>
            </a:r>
            <a:endParaRPr lang="ru-RU" sz="1700" b="0" strike="noStrike" spc="-1">
              <a:latin typeface="Arial"/>
            </a:endParaRPr>
          </a:p>
        </p:txBody>
      </p:sp>
      <p:sp>
        <p:nvSpPr>
          <p:cNvPr id="174" name="Равнобедренный треугольник 9"/>
          <p:cNvSpPr/>
          <p:nvPr/>
        </p:nvSpPr>
        <p:spPr bwMode="auto">
          <a:xfrm rot="5400000">
            <a:off x="953280" y="2895120"/>
            <a:ext cx="602640" cy="212760"/>
          </a:xfrm>
          <a:prstGeom prst="triangle">
            <a:avLst>
              <a:gd name="adj" fmla="val 50000"/>
            </a:avLst>
          </a:prstGeom>
          <a:solidFill>
            <a:srgbClr val="8A8AD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75" name="Прямоугольник 46"/>
          <p:cNvSpPr/>
          <p:nvPr/>
        </p:nvSpPr>
        <p:spPr bwMode="auto">
          <a:xfrm>
            <a:off x="1333080" y="5940000"/>
            <a:ext cx="10765583" cy="1097315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spAutoFit/>
          </a:bodyPr>
          <a:lstStyle/>
          <a:p>
            <a:pPr algn="just">
              <a:lnSpc>
                <a:spcPct val="100000"/>
              </a:lnSpc>
              <a:buNone/>
              <a:defRPr/>
            </a:pPr>
            <a:r>
              <a:rPr lang="en-US" sz="1800" b="1" strike="noStrike" spc="-1">
                <a:solidFill>
                  <a:srgbClr val="000000"/>
                </a:solidFill>
                <a:latin typeface="PT Astra Serif"/>
                <a:ea typeface="DejaVu Sans"/>
              </a:rPr>
              <a:t>Размещение Итогового отчета на официальных сайтах Федеральной службы по надзору в сфере образования и науки, Министерства просвещения Российской Федерации и Министерства науки и высшего образования Российской Федерации в информационно-телекоммуникационной сети </a:t>
            </a:r>
            <a:r>
              <a:rPr lang="ru-RU" sz="1800" b="1" strike="noStrike" spc="0">
                <a:solidFill>
                  <a:srgbClr val="000000"/>
                </a:solidFill>
                <a:latin typeface="PT Astra Serif"/>
                <a:ea typeface="DejaVu Sans"/>
              </a:rPr>
              <a:t>«</a:t>
            </a:r>
            <a:r>
              <a:rPr lang="en-US" sz="1800" b="1" strike="noStrike" spc="0">
                <a:solidFill>
                  <a:srgbClr val="000000"/>
                </a:solidFill>
                <a:latin typeface="PT Astra Serif"/>
                <a:ea typeface="DejaVu Sans"/>
              </a:rPr>
              <a:t>Интернет</a:t>
            </a:r>
            <a:r>
              <a:rPr lang="ru-RU" sz="1800" b="1" strike="noStrike" spc="0">
                <a:solidFill>
                  <a:srgbClr val="000000"/>
                </a:solidFill>
                <a:latin typeface="PT Astra Serif"/>
                <a:ea typeface="DejaVu Sans"/>
              </a:rPr>
              <a:t>»</a:t>
            </a:r>
            <a:r>
              <a:rPr lang="en-US" sz="1800" b="1" strike="noStrike" spc="0">
                <a:solidFill>
                  <a:srgbClr val="000000"/>
                </a:solidFill>
                <a:latin typeface="PT Astra Serif"/>
                <a:ea typeface="DejaVu Sans"/>
              </a:rPr>
              <a:t>                </a:t>
            </a:r>
            <a:r>
              <a:rPr lang="ru-RU" sz="1800" b="1" strike="noStrike" spc="-1">
                <a:solidFill>
                  <a:srgbClr val="000000"/>
                </a:solidFill>
                <a:latin typeface="PT Astra Serif"/>
                <a:ea typeface="DejaVu Sans"/>
              </a:rPr>
              <a:t>                                                                                                                 </a:t>
            </a:r>
            <a:r>
              <a:rPr lang="ru-RU" sz="1600" b="1" strike="noStrike" spc="-1">
                <a:solidFill>
                  <a:srgbClr val="C00000"/>
                </a:solidFill>
                <a:latin typeface="Arial"/>
                <a:ea typeface="DejaVu Sans"/>
              </a:rPr>
              <a:t>до 1 июня 2024 года</a:t>
            </a:r>
            <a:r>
              <a:rPr lang="en-US" sz="1400" b="0" strike="noStrike" spc="-1">
                <a:solidFill>
                  <a:srgbClr val="C00000"/>
                </a:solidFill>
                <a:latin typeface="PT Astra Serif"/>
                <a:ea typeface="DejaVu Sans"/>
              </a:rPr>
              <a:t> </a:t>
            </a:r>
            <a:endParaRPr lang="ru-RU" sz="1400" b="0" strike="noStrike" spc="-1">
              <a:latin typeface="Arial"/>
            </a:endParaRPr>
          </a:p>
        </p:txBody>
      </p:sp>
      <p:sp>
        <p:nvSpPr>
          <p:cNvPr id="176" name="Равнобедренный треугольник 10"/>
          <p:cNvSpPr/>
          <p:nvPr/>
        </p:nvSpPr>
        <p:spPr bwMode="auto">
          <a:xfrm rot="5400000">
            <a:off x="953280" y="3498840"/>
            <a:ext cx="602640" cy="212760"/>
          </a:xfrm>
          <a:prstGeom prst="triangle">
            <a:avLst>
              <a:gd name="adj" fmla="val 50000"/>
            </a:avLst>
          </a:prstGeom>
          <a:solidFill>
            <a:srgbClr val="8A8AD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77" name="Прямоугольник 47"/>
          <p:cNvSpPr/>
          <p:nvPr/>
        </p:nvSpPr>
        <p:spPr bwMode="auto">
          <a:xfrm>
            <a:off x="1361160" y="5092920"/>
            <a:ext cx="10737360" cy="5486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spAutoFit/>
          </a:bodyPr>
          <a:lstStyle/>
          <a:p>
            <a:pPr algn="just">
              <a:lnSpc>
                <a:spcPct val="100000"/>
              </a:lnSpc>
              <a:buNone/>
              <a:defRPr/>
            </a:pPr>
            <a:r>
              <a:rPr lang="en-US" sz="1800" b="1" strike="noStrike" spc="-1">
                <a:solidFill>
                  <a:srgbClr val="000000"/>
                </a:solidFill>
                <a:latin typeface="PT Astra Serif"/>
                <a:ea typeface="DejaVu Sans"/>
              </a:rPr>
              <a:t>Подготовка на основании полученного Итогового отчета рекомендаций</a:t>
            </a:r>
            <a:r>
              <a:rPr sz="1800"/>
              <a:t/>
            </a:r>
            <a:br>
              <a:rPr sz="1800"/>
            </a:br>
            <a:r>
              <a:rPr lang="en-US" sz="1800" b="1" strike="noStrike" spc="-1">
                <a:solidFill>
                  <a:srgbClr val="000000"/>
                </a:solidFill>
                <a:latin typeface="PT Astra Serif"/>
                <a:ea typeface="DejaVu Sans"/>
              </a:rPr>
              <a:t>по повышению качества образования и направление их в организации                       </a:t>
            </a:r>
            <a:r>
              <a:rPr lang="ru-RU" sz="1700" b="1" strike="noStrike" spc="-1">
                <a:solidFill>
                  <a:srgbClr val="C00000"/>
                </a:solidFill>
                <a:latin typeface="Arial"/>
                <a:ea typeface="DejaVu Sans"/>
              </a:rPr>
              <a:t>до 1 мая 2024 года</a:t>
            </a:r>
            <a:r>
              <a:rPr lang="en-US" sz="1400" b="0" strike="noStrike" spc="-1">
                <a:solidFill>
                  <a:srgbClr val="C00000"/>
                </a:solidFill>
                <a:latin typeface="PT Astra Serif"/>
                <a:ea typeface="DejaVu Sans"/>
              </a:rPr>
              <a:t> </a:t>
            </a:r>
            <a:endParaRPr lang="ru-RU" sz="1400" b="0" strike="noStrike" spc="-1">
              <a:latin typeface="Arial"/>
            </a:endParaRPr>
          </a:p>
        </p:txBody>
      </p:sp>
      <p:sp>
        <p:nvSpPr>
          <p:cNvPr id="178" name="Равнобедренный треугольник 11"/>
          <p:cNvSpPr/>
          <p:nvPr/>
        </p:nvSpPr>
        <p:spPr bwMode="auto">
          <a:xfrm rot="5400000">
            <a:off x="885600" y="6314760"/>
            <a:ext cx="602640" cy="212760"/>
          </a:xfrm>
          <a:prstGeom prst="triangle">
            <a:avLst>
              <a:gd name="adj" fmla="val 50000"/>
            </a:avLst>
          </a:prstGeom>
          <a:solidFill>
            <a:srgbClr val="8A8AD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79" name="Прямая соединительная линия 10"/>
          <p:cNvSpPr/>
          <p:nvPr/>
        </p:nvSpPr>
        <p:spPr bwMode="auto">
          <a:xfrm>
            <a:off x="1228320" y="2700000"/>
            <a:ext cx="10831680" cy="360"/>
          </a:xfrm>
          <a:prstGeom prst="line">
            <a:avLst/>
          </a:prstGeom>
          <a:ln w="57150">
            <a:solidFill>
              <a:srgbClr val="8A8AD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80" name="Прямая соединительная линия 11"/>
          <p:cNvSpPr/>
          <p:nvPr/>
        </p:nvSpPr>
        <p:spPr bwMode="auto">
          <a:xfrm>
            <a:off x="1147680" y="3303720"/>
            <a:ext cx="10973520" cy="360"/>
          </a:xfrm>
          <a:prstGeom prst="line">
            <a:avLst/>
          </a:prstGeom>
          <a:ln w="57150">
            <a:solidFill>
              <a:srgbClr val="8A8AD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81" name="Прямая соединительная линия 12"/>
          <p:cNvSpPr/>
          <p:nvPr/>
        </p:nvSpPr>
        <p:spPr bwMode="auto">
          <a:xfrm>
            <a:off x="1147680" y="3907440"/>
            <a:ext cx="10951200" cy="360"/>
          </a:xfrm>
          <a:prstGeom prst="line">
            <a:avLst/>
          </a:prstGeom>
          <a:ln w="57150">
            <a:solidFill>
              <a:srgbClr val="8A8AD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82" name="Прямая соединительная линия 14"/>
          <p:cNvSpPr/>
          <p:nvPr/>
        </p:nvSpPr>
        <p:spPr bwMode="auto">
          <a:xfrm>
            <a:off x="1108800" y="7019640"/>
            <a:ext cx="10951200" cy="360"/>
          </a:xfrm>
          <a:prstGeom prst="line">
            <a:avLst/>
          </a:prstGeom>
          <a:ln w="57150">
            <a:solidFill>
              <a:srgbClr val="8A8AD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83" name="Прямоугольник 48"/>
          <p:cNvSpPr/>
          <p:nvPr/>
        </p:nvSpPr>
        <p:spPr bwMode="auto">
          <a:xfrm>
            <a:off x="1616400" y="2301840"/>
            <a:ext cx="10442880" cy="2329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spAutoFit/>
          </a:bodyPr>
          <a:lstStyle/>
          <a:p>
            <a:pPr>
              <a:lnSpc>
                <a:spcPct val="90000"/>
              </a:lnSpc>
              <a:buNone/>
              <a:defRPr/>
            </a:pPr>
            <a:r>
              <a:rPr lang="ru-RU" sz="1700" b="1" strike="noStrike" spc="-1">
                <a:solidFill>
                  <a:srgbClr val="9966FF"/>
                </a:solidFill>
                <a:latin typeface="Arial"/>
                <a:ea typeface="DejaVu Sans"/>
              </a:rPr>
              <a:t>                        </a:t>
            </a:r>
            <a:r>
              <a:rPr lang="ru-RU" sz="1700" b="1" strike="noStrike" spc="-1">
                <a:solidFill>
                  <a:srgbClr val="000000"/>
                </a:solidFill>
                <a:latin typeface="Arial"/>
                <a:ea typeface="DejaVu Sans"/>
              </a:rPr>
              <a:t>                                                                                       </a:t>
            </a:r>
            <a:r>
              <a:rPr lang="ru-RU" sz="1700" b="1" strike="noStrike" spc="-1">
                <a:solidFill>
                  <a:srgbClr val="C00000"/>
                </a:solidFill>
                <a:latin typeface="Arial"/>
                <a:ea typeface="DejaVu Sans"/>
              </a:rPr>
              <a:t>1 сентября — 1 декабря 2023 года</a:t>
            </a:r>
            <a:endParaRPr lang="ru-RU" sz="1700" b="0" strike="noStrike" spc="-1">
              <a:latin typeface="Arial"/>
            </a:endParaRPr>
          </a:p>
        </p:txBody>
      </p:sp>
      <p:sp>
        <p:nvSpPr>
          <p:cNvPr id="184" name="Равнобедренный треугольник 12"/>
          <p:cNvSpPr/>
          <p:nvPr/>
        </p:nvSpPr>
        <p:spPr bwMode="auto">
          <a:xfrm rot="5400000">
            <a:off x="953280" y="2291760"/>
            <a:ext cx="602640" cy="212760"/>
          </a:xfrm>
          <a:prstGeom prst="triangle">
            <a:avLst>
              <a:gd name="adj" fmla="val 50000"/>
            </a:avLst>
          </a:prstGeom>
          <a:solidFill>
            <a:srgbClr val="8A8AD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85" name="Прямоугольник 56"/>
          <p:cNvSpPr/>
          <p:nvPr/>
        </p:nvSpPr>
        <p:spPr bwMode="auto">
          <a:xfrm>
            <a:off x="1146600" y="1452240"/>
            <a:ext cx="11009880" cy="564480"/>
          </a:xfrm>
          <a:prstGeom prst="rect">
            <a:avLst/>
          </a:prstGeom>
          <a:solidFill>
            <a:srgbClr val="423D6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0" tIns="75600" rIns="0" bIns="75600" anchor="ctr">
            <a:noAutofit/>
          </a:bodyPr>
          <a:lstStyle/>
          <a:p>
            <a:pPr algn="ctr">
              <a:lnSpc>
                <a:spcPct val="100000"/>
              </a:lnSpc>
              <a:buNone/>
              <a:defRPr/>
            </a:pPr>
            <a:r>
              <a:rPr lang="ru-RU" sz="1800" b="1" strike="noStrike" spc="-1">
                <a:solidFill>
                  <a:srgbClr val="FFFFFF"/>
                </a:solidFill>
                <a:latin typeface="Arial"/>
                <a:ea typeface="DejaVu Sans"/>
              </a:rPr>
              <a:t>ПРОЦЕДУРА</a:t>
            </a:r>
            <a:endParaRPr lang="ru-RU" sz="1800" b="0" strike="noStrike" spc="-1">
              <a:latin typeface="Arial"/>
            </a:endParaRPr>
          </a:p>
        </p:txBody>
      </p:sp>
      <p:sp>
        <p:nvSpPr>
          <p:cNvPr id="186" name="Прямоугольник 57"/>
          <p:cNvSpPr/>
          <p:nvPr/>
        </p:nvSpPr>
        <p:spPr bwMode="auto">
          <a:xfrm>
            <a:off x="12357000" y="6768720"/>
            <a:ext cx="262080" cy="3236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6120" tIns="47880" rIns="96120" bIns="47880" anchor="t">
            <a:spAutoFit/>
          </a:bodyPr>
          <a:lstStyle/>
          <a:p>
            <a:pPr>
              <a:lnSpc>
                <a:spcPct val="100000"/>
              </a:lnSpc>
              <a:buNone/>
              <a:defRPr/>
            </a:pPr>
            <a:r>
              <a:rPr lang="en-US" sz="1500" b="1" strike="noStrike" spc="-1">
                <a:solidFill>
                  <a:srgbClr val="423D67"/>
                </a:solidFill>
                <a:latin typeface="Arial"/>
                <a:ea typeface="DejaVu Sans"/>
              </a:rPr>
              <a:t>2</a:t>
            </a:r>
            <a:endParaRPr lang="ru-RU" sz="1500" b="0" strike="noStrike" spc="-1">
              <a:latin typeface="Arial"/>
            </a:endParaRPr>
          </a:p>
        </p:txBody>
      </p:sp>
      <p:sp>
        <p:nvSpPr>
          <p:cNvPr id="187" name="Прямоугольник 59"/>
          <p:cNvSpPr/>
          <p:nvPr/>
        </p:nvSpPr>
        <p:spPr bwMode="auto">
          <a:xfrm>
            <a:off x="1440000" y="2301840"/>
            <a:ext cx="10619280" cy="2329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spAutoFit/>
          </a:bodyPr>
          <a:lstStyle/>
          <a:p>
            <a:pPr>
              <a:lnSpc>
                <a:spcPct val="90000"/>
              </a:lnSpc>
              <a:buNone/>
              <a:defRPr/>
            </a:pPr>
            <a:r>
              <a:rPr lang="ru-RU" sz="1700" b="1" strike="noStrike" spc="-1">
                <a:solidFill>
                  <a:srgbClr val="000000"/>
                </a:solidFill>
                <a:latin typeface="Arial"/>
                <a:ea typeface="DejaVu Sans"/>
              </a:rPr>
              <a:t>Сбор данных</a:t>
            </a:r>
            <a:endParaRPr lang="ru-RU" sz="1700" b="0" strike="noStrike" spc="-1">
              <a:latin typeface="Arial"/>
            </a:endParaRPr>
          </a:p>
        </p:txBody>
      </p:sp>
      <p:sp>
        <p:nvSpPr>
          <p:cNvPr id="188" name="TextBox 231"/>
          <p:cNvSpPr/>
          <p:nvPr/>
        </p:nvSpPr>
        <p:spPr bwMode="auto">
          <a:xfrm>
            <a:off x="1361160" y="2907000"/>
            <a:ext cx="10698480" cy="3322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algn="just">
              <a:lnSpc>
                <a:spcPct val="100000"/>
              </a:lnSpc>
              <a:buNone/>
              <a:defRPr/>
            </a:pPr>
            <a:r>
              <a:rPr lang="ru-RU" sz="1700" b="1" strike="noStrike" spc="-1">
                <a:solidFill>
                  <a:srgbClr val="000000"/>
                </a:solidFill>
                <a:latin typeface="Arial"/>
                <a:ea typeface="DejaVu Sans"/>
              </a:rPr>
              <a:t>Обработка, обобщение и анализ собранной информации                            </a:t>
            </a:r>
            <a:r>
              <a:rPr lang="ru-RU" sz="1700" b="1" strike="noStrike" spc="-1">
                <a:solidFill>
                  <a:srgbClr val="C00000"/>
                </a:solidFill>
                <a:latin typeface="Arial"/>
                <a:ea typeface="DejaVu Sans"/>
              </a:rPr>
              <a:t>до 25 января 2024 года</a:t>
            </a:r>
            <a:endParaRPr lang="ru-RU" sz="1700" b="0" strike="noStrike" spc="-1">
              <a:latin typeface="Arial"/>
            </a:endParaRPr>
          </a:p>
        </p:txBody>
      </p:sp>
      <p:sp>
        <p:nvSpPr>
          <p:cNvPr id="189" name="TextBox 232"/>
          <p:cNvSpPr/>
          <p:nvPr/>
        </p:nvSpPr>
        <p:spPr bwMode="auto">
          <a:xfrm>
            <a:off x="1361160" y="3304080"/>
            <a:ext cx="11238480" cy="6552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algn="just">
              <a:lnSpc>
                <a:spcPct val="100000"/>
              </a:lnSpc>
              <a:buNone/>
              <a:defRPr/>
            </a:pPr>
            <a:r>
              <a:rPr lang="ru-RU" sz="1700" b="1" strike="noStrike" spc="-1">
                <a:solidFill>
                  <a:srgbClr val="000000"/>
                </a:solidFill>
                <a:latin typeface="Arial"/>
                <a:ea typeface="DejaVu Sans"/>
              </a:rPr>
              <a:t>Подготовка итогового отчета о результатах аккредитационного мониторинга</a:t>
            </a:r>
            <a:endParaRPr lang="ru-RU" sz="1700" b="0" strike="noStrike" spc="-1">
              <a:latin typeface="Arial"/>
            </a:endParaRPr>
          </a:p>
          <a:p>
            <a:pPr algn="just">
              <a:lnSpc>
                <a:spcPct val="100000"/>
              </a:lnSpc>
              <a:buNone/>
              <a:defRPr/>
            </a:pPr>
            <a:r>
              <a:rPr lang="ru-RU" sz="1700" b="1" strike="noStrike" spc="-1">
                <a:solidFill>
                  <a:srgbClr val="423D67"/>
                </a:solidFill>
                <a:latin typeface="Arial"/>
                <a:ea typeface="DejaVu Sans"/>
              </a:rPr>
              <a:t>                                                                                                                                      </a:t>
            </a:r>
            <a:r>
              <a:rPr lang="ru-RU" sz="1700" b="1" strike="noStrike" spc="-1">
                <a:solidFill>
                  <a:srgbClr val="C00000"/>
                </a:solidFill>
                <a:latin typeface="Arial"/>
                <a:ea typeface="DejaVu Sans"/>
              </a:rPr>
              <a:t>до 15 марта 2024 года</a:t>
            </a:r>
            <a:endParaRPr lang="ru-RU" sz="1700" b="0" strike="noStrike" spc="-1">
              <a:latin typeface="Arial"/>
            </a:endParaRPr>
          </a:p>
        </p:txBody>
      </p:sp>
      <p:sp>
        <p:nvSpPr>
          <p:cNvPr id="190" name="Равнобедренный треугольник 1"/>
          <p:cNvSpPr/>
          <p:nvPr/>
        </p:nvSpPr>
        <p:spPr bwMode="auto">
          <a:xfrm rot="5400000">
            <a:off x="953280" y="4158360"/>
            <a:ext cx="602640" cy="212760"/>
          </a:xfrm>
          <a:prstGeom prst="triangle">
            <a:avLst>
              <a:gd name="adj" fmla="val 50000"/>
            </a:avLst>
          </a:prstGeom>
          <a:solidFill>
            <a:srgbClr val="8A8AD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91" name="Прямая соединительная линия 1"/>
          <p:cNvSpPr/>
          <p:nvPr/>
        </p:nvSpPr>
        <p:spPr bwMode="auto">
          <a:xfrm>
            <a:off x="1147680" y="4859640"/>
            <a:ext cx="10951200" cy="360"/>
          </a:xfrm>
          <a:prstGeom prst="line">
            <a:avLst/>
          </a:prstGeom>
          <a:ln w="57150">
            <a:solidFill>
              <a:srgbClr val="8A8AD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92" name="Равнобедренный треугольник 2"/>
          <p:cNvSpPr/>
          <p:nvPr/>
        </p:nvSpPr>
        <p:spPr bwMode="auto">
          <a:xfrm rot="5400000">
            <a:off x="925200" y="5139720"/>
            <a:ext cx="602640" cy="212760"/>
          </a:xfrm>
          <a:prstGeom prst="triangle">
            <a:avLst>
              <a:gd name="adj" fmla="val 50000"/>
            </a:avLst>
          </a:prstGeom>
          <a:solidFill>
            <a:srgbClr val="8A8AD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93" name="Прямая соединительная линия 2"/>
          <p:cNvSpPr/>
          <p:nvPr/>
        </p:nvSpPr>
        <p:spPr bwMode="auto">
          <a:xfrm>
            <a:off x="1108800" y="5760000"/>
            <a:ext cx="10951200" cy="360"/>
          </a:xfrm>
          <a:prstGeom prst="line">
            <a:avLst/>
          </a:prstGeom>
          <a:ln w="57150">
            <a:solidFill>
              <a:srgbClr val="8A8AD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w="http://schemas.openxmlformats.org/wordprocessingml/2006/main" xmlns:m="http://schemas.openxmlformats.org/officeDocument/2006/math" xmlns="">
      <p:transition spd="med" advClick="1">
        <p:fade thruBlk="0"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94" name="Прямоугольник 1"/>
          <p:cNvSpPr/>
          <p:nvPr/>
        </p:nvSpPr>
        <p:spPr bwMode="auto">
          <a:xfrm>
            <a:off x="2520000" y="334800"/>
            <a:ext cx="8099280" cy="564480"/>
          </a:xfrm>
          <a:prstGeom prst="rect">
            <a:avLst/>
          </a:prstGeom>
          <a:solidFill>
            <a:srgbClr val="423D6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0" tIns="75600" rIns="0" bIns="75600" anchor="ctr">
            <a:noAutofit/>
          </a:bodyPr>
          <a:lstStyle/>
          <a:p>
            <a:pPr algn="ctr">
              <a:lnSpc>
                <a:spcPct val="100000"/>
              </a:lnSpc>
              <a:buNone/>
              <a:defRPr/>
            </a:pPr>
            <a:r>
              <a:rPr lang="ru-RU" sz="1800" b="1" strike="noStrike" spc="-1">
                <a:solidFill>
                  <a:srgbClr val="FFFFFF"/>
                </a:solidFill>
                <a:latin typeface="Arial"/>
                <a:ea typeface="DejaVu Sans"/>
              </a:rPr>
              <a:t>ПОКАЗАТЕЛИ АККРЕДИТАЦИОННОГО МОНИТОРИНГА </a:t>
            </a:r>
            <a:endParaRPr lang="ru-RU" sz="1800" b="0" strike="noStrike" spc="-1">
              <a:latin typeface="Arial"/>
            </a:endParaRPr>
          </a:p>
          <a:p>
            <a:pPr algn="ctr">
              <a:lnSpc>
                <a:spcPct val="100000"/>
              </a:lnSpc>
              <a:buNone/>
              <a:defRPr/>
            </a:pPr>
            <a:r>
              <a:rPr lang="ru-RU" sz="1800" b="1" strike="noStrike" spc="-1">
                <a:solidFill>
                  <a:srgbClr val="FFFFFF"/>
                </a:solidFill>
                <a:latin typeface="Arial"/>
                <a:ea typeface="DejaVu Sans"/>
              </a:rPr>
              <a:t>НАЧАЛЬНОЕ ОБЩЕЕ ОБРАЗОВАНИЕ</a:t>
            </a:r>
            <a:endParaRPr lang="ru-RU" sz="1800" b="0" strike="noStrike" spc="-1">
              <a:latin typeface="Arial"/>
            </a:endParaRPr>
          </a:p>
        </p:txBody>
      </p:sp>
      <p:graphicFrame>
        <p:nvGraphicFramePr>
          <p:cNvPr id="195" name="Таблица 238"/>
          <p:cNvGraphicFramePr>
            <a:graphicFrameLocks/>
          </p:cNvGraphicFramePr>
          <p:nvPr/>
        </p:nvGraphicFramePr>
        <p:xfrm>
          <a:off x="318240" y="1156680"/>
          <a:ext cx="12034799" cy="5777639"/>
        </p:xfrm>
        <a:graphic>
          <a:graphicData uri="http://schemas.openxmlformats.org/drawingml/2006/table">
            <a:tbl>
              <a:tblPr/>
              <a:tblGrid>
                <a:gridCol w="596879"/>
                <a:gridCol w="8165520"/>
                <a:gridCol w="2046240"/>
                <a:gridCol w="1226160"/>
              </a:tblGrid>
              <a:tr h="839879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buNone/>
                        <a:defRPr/>
                      </a:pPr>
                      <a:r>
                        <a:rPr lang="ru-RU" sz="1800" b="1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№ п/п</a:t>
                      </a:r>
                      <a:endParaRPr sz="1800" b="1" strike="noStrike" spc="-1">
                        <a:latin typeface="Arial"/>
                      </a:endParaRPr>
                    </a:p>
                  </a:txBody>
                  <a:tcPr marL="90000" marR="90000">
                    <a:lnL w="9360" algn="ctr">
                      <a:solidFill>
                        <a:srgbClr val="A1A1A1"/>
                      </a:solidFill>
                    </a:lnL>
                    <a:lnR w="9360" algn="ctr">
                      <a:solidFill>
                        <a:srgbClr val="A1A1A1"/>
                      </a:solidFill>
                    </a:lnR>
                    <a:lnT w="9360" algn="ctr">
                      <a:solidFill>
                        <a:srgbClr val="A1A1A1"/>
                      </a:solidFill>
                    </a:lnT>
                    <a:lnB w="9360" algn="ctr">
                      <a:solidFill>
                        <a:srgbClr val="A1A1A1"/>
                      </a:solidFill>
                    </a:lnB>
                    <a:solidFill>
                      <a:srgbClr val="E3E3E3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buNone/>
                        <a:defRPr/>
                      </a:pPr>
                      <a:r>
                        <a:rPr lang="ru-RU" sz="1800" b="1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Наименование показателя начального общего образования</a:t>
                      </a:r>
                      <a:endParaRPr sz="1800" b="1" strike="noStrike" spc="-1">
                        <a:latin typeface="Arial"/>
                      </a:endParaRPr>
                    </a:p>
                  </a:txBody>
                  <a:tcPr marL="90000" marR="90000">
                    <a:lnL w="9360" algn="ctr">
                      <a:solidFill>
                        <a:srgbClr val="A1A1A1"/>
                      </a:solidFill>
                    </a:lnL>
                    <a:lnR w="9360" algn="ctr">
                      <a:solidFill>
                        <a:srgbClr val="A1A1A1"/>
                      </a:solidFill>
                    </a:lnR>
                    <a:lnT w="9360" algn="ctr">
                      <a:solidFill>
                        <a:srgbClr val="A1A1A1"/>
                      </a:solidFill>
                    </a:lnT>
                    <a:lnB w="9360" algn="ctr">
                      <a:solidFill>
                        <a:srgbClr val="A1A1A1"/>
                      </a:solidFill>
                    </a:lnB>
                    <a:solidFill>
                      <a:srgbClr val="E3E3E3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buNone/>
                        <a:defRPr/>
                      </a:pPr>
                      <a:r>
                        <a:rPr lang="ru-RU" sz="1800" b="1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Критериальное значение </a:t>
                      </a:r>
                      <a:endParaRPr sz="1800" b="1" strike="noStrike" spc="-1">
                        <a:latin typeface="Arial"/>
                      </a:endParaRPr>
                    </a:p>
                  </a:txBody>
                  <a:tcPr marL="90000" marR="90000">
                    <a:lnL w="9360" algn="ctr">
                      <a:solidFill>
                        <a:srgbClr val="A1A1A1"/>
                      </a:solidFill>
                    </a:lnL>
                    <a:lnR w="9360" algn="ctr">
                      <a:solidFill>
                        <a:srgbClr val="A1A1A1"/>
                      </a:solidFill>
                    </a:lnR>
                    <a:lnT w="9360" algn="ctr">
                      <a:solidFill>
                        <a:srgbClr val="A1A1A1"/>
                      </a:solidFill>
                    </a:lnT>
                    <a:lnB w="9360" algn="ctr">
                      <a:solidFill>
                        <a:srgbClr val="A1A1A1"/>
                      </a:solidFill>
                    </a:lnB>
                    <a:solidFill>
                      <a:srgbClr val="E3E3E3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buNone/>
                        <a:defRPr/>
                      </a:pPr>
                      <a:r>
                        <a:rPr lang="ru-RU" sz="1800" b="1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Кол-во баллов</a:t>
                      </a:r>
                      <a:endParaRPr sz="1800" b="1" strike="noStrike" spc="-1">
                        <a:latin typeface="Arial"/>
                      </a:endParaRPr>
                    </a:p>
                  </a:txBody>
                  <a:tcPr marL="90000" marR="90000">
                    <a:lnL w="9360" algn="ctr">
                      <a:solidFill>
                        <a:srgbClr val="A1A1A1"/>
                      </a:solidFill>
                    </a:lnL>
                    <a:lnR w="9360" algn="ctr">
                      <a:solidFill>
                        <a:srgbClr val="A1A1A1"/>
                      </a:solidFill>
                    </a:lnR>
                    <a:lnT w="9360" algn="ctr">
                      <a:solidFill>
                        <a:srgbClr val="A1A1A1"/>
                      </a:solidFill>
                    </a:lnT>
                    <a:lnB w="9360" algn="ctr">
                      <a:solidFill>
                        <a:srgbClr val="A1A1A1"/>
                      </a:solidFill>
                    </a:lnB>
                    <a:solidFill>
                      <a:srgbClr val="E3E3E3"/>
                    </a:solidFill>
                  </a:tcPr>
                </a:tc>
              </a:tr>
              <a:tr h="347760">
                <a:tc rowSpan="2"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buNone/>
                        <a:defRPr/>
                      </a:pPr>
                      <a:r>
                        <a:rPr lang="ru-RU" sz="1400" b="1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1</a:t>
                      </a:r>
                      <a:endParaRPr sz="1400" b="1" strike="noStrike" spc="-1">
                        <a:latin typeface="Arial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buNone/>
                        <a:defRPr/>
                      </a:pPr>
                      <a:r>
                        <a:rPr lang="ru-RU" sz="1400" b="1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   </a:t>
                      </a:r>
                      <a:endParaRPr sz="1400" b="1" strike="noStrike" spc="-1">
                        <a:latin typeface="Arial"/>
                      </a:endParaRPr>
                    </a:p>
                  </a:txBody>
                  <a:tcPr marL="90000" marR="90000">
                    <a:lnL w="9360" algn="ctr">
                      <a:solidFill>
                        <a:srgbClr val="A1A1A1"/>
                      </a:solidFill>
                    </a:lnL>
                    <a:lnR w="9360" algn="ctr">
                      <a:solidFill>
                        <a:srgbClr val="A1A1A1"/>
                      </a:solidFill>
                    </a:lnR>
                    <a:lnT w="9360" algn="ctr">
                      <a:solidFill>
                        <a:srgbClr val="A1A1A1"/>
                      </a:solidFill>
                    </a:lnT>
                    <a:lnB w="9360" algn="ctr">
                      <a:solidFill>
                        <a:srgbClr val="A1A1A1"/>
                      </a:solidFill>
                    </a:lnB>
                    <a:solidFill>
                      <a:srgbClr val="E3E3E3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buNone/>
                        <a:defRPr/>
                      </a:pPr>
                      <a:r>
                        <a:rPr lang="ru-RU" sz="1800" b="0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Наличие электронной информационно-образовательной среды 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 marL="90000" marR="90000">
                    <a:lnL w="9360" algn="ctr">
                      <a:solidFill>
                        <a:srgbClr val="A1A1A1"/>
                      </a:solidFill>
                    </a:lnL>
                    <a:lnR w="9360" algn="ctr">
                      <a:solidFill>
                        <a:srgbClr val="A1A1A1"/>
                      </a:solidFill>
                    </a:lnR>
                    <a:lnT w="9360" algn="ctr">
                      <a:solidFill>
                        <a:srgbClr val="A1A1A1"/>
                      </a:solidFill>
                    </a:lnT>
                    <a:lnB w="9360" algn="ctr">
                      <a:solidFill>
                        <a:srgbClr val="A1A1A1"/>
                      </a:solidFill>
                    </a:lnB>
                    <a:solidFill>
                      <a:srgbClr val="E3E3E3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buNone/>
                        <a:defRPr/>
                      </a:pPr>
                      <a:r>
                        <a:rPr lang="ru-RU" sz="1800" b="0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Имеется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 marL="90000" marR="90000">
                    <a:lnL w="9360" algn="ctr">
                      <a:solidFill>
                        <a:srgbClr val="A1A1A1"/>
                      </a:solidFill>
                    </a:lnL>
                    <a:lnR w="9360" algn="ctr">
                      <a:solidFill>
                        <a:srgbClr val="A1A1A1"/>
                      </a:solidFill>
                    </a:lnR>
                    <a:lnT w="9360" algn="ctr">
                      <a:solidFill>
                        <a:srgbClr val="A1A1A1"/>
                      </a:solidFill>
                    </a:lnT>
                    <a:lnB w="9360" algn="ctr">
                      <a:solidFill>
                        <a:srgbClr val="A1A1A1"/>
                      </a:solidFill>
                    </a:lnB>
                    <a:solidFill>
                      <a:srgbClr val="E3E3E3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buNone/>
                        <a:defRPr/>
                      </a:pPr>
                      <a:r>
                        <a:rPr lang="ru-RU" sz="1800" b="0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5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 marL="90000" marR="90000">
                    <a:lnL w="9360" algn="ctr">
                      <a:solidFill>
                        <a:srgbClr val="A1A1A1"/>
                      </a:solidFill>
                    </a:lnL>
                    <a:lnR w="9360" algn="ctr">
                      <a:solidFill>
                        <a:srgbClr val="A1A1A1"/>
                      </a:solidFill>
                    </a:lnR>
                    <a:lnT w="9360" algn="ctr">
                      <a:solidFill>
                        <a:srgbClr val="A1A1A1"/>
                      </a:solidFill>
                    </a:lnT>
                    <a:lnB w="9360" algn="ctr">
                      <a:solidFill>
                        <a:srgbClr val="A1A1A1"/>
                      </a:solidFill>
                    </a:lnB>
                    <a:solidFill>
                      <a:srgbClr val="E3E3E3"/>
                    </a:solidFill>
                  </a:tcPr>
                </a:tc>
              </a:tr>
              <a:tr h="347760">
                <a:tc vMerge="1">
                  <a:txBody>
                    <a:bodyPr/>
                    <a:lstStyle/>
                    <a:p>
                      <a:pPr>
                        <a:defRPr/>
                      </a:pPr>
                      <a:endParaRPr/>
                    </a:p>
                  </a:txBody>
                  <a:tcPr marL="90000" marR="90000">
                    <a:lnL w="12700" algn="ctr">
                      <a:noFill/>
                    </a:lnL>
                    <a:lnR w="12700" algn="ctr">
                      <a:noFill/>
                    </a:lnR>
                    <a:lnT w="12700" algn="ctr">
                      <a:noFill/>
                    </a:lnT>
                    <a:lnB w="12700" algn="ctr">
                      <a:noFill/>
                    </a:lnB>
                    <a:solidFill>
                      <a:srgbClr val="729FCF"/>
                    </a:solidFill>
                  </a:tcPr>
                </a:tc>
                <a:tc vMerge="1">
                  <a:txBody>
                    <a:bodyPr/>
                    <a:lstStyle/>
                    <a:p>
                      <a:pPr>
                        <a:defRPr/>
                      </a:pPr>
                      <a:endParaRPr/>
                    </a:p>
                  </a:txBody>
                  <a:tcPr marL="90000" marR="90000">
                    <a:lnL w="12700" algn="ctr">
                      <a:noFill/>
                    </a:lnL>
                    <a:lnR w="12700" algn="ctr">
                      <a:noFill/>
                    </a:lnR>
                    <a:lnT w="12700" algn="ctr">
                      <a:noFill/>
                    </a:lnT>
                    <a:lnB w="12700" algn="ctr"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buNone/>
                        <a:defRPr/>
                      </a:pPr>
                      <a:r>
                        <a:rPr lang="ru-RU" sz="1800" b="0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Не имеется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 marL="90000" marR="90000">
                    <a:lnL w="9360" algn="ctr">
                      <a:solidFill>
                        <a:srgbClr val="A1A1A1"/>
                      </a:solidFill>
                    </a:lnL>
                    <a:lnR w="9360" algn="ctr">
                      <a:solidFill>
                        <a:srgbClr val="A1A1A1"/>
                      </a:solidFill>
                    </a:lnR>
                    <a:lnT w="9360" algn="ctr">
                      <a:solidFill>
                        <a:srgbClr val="A1A1A1"/>
                      </a:solidFill>
                    </a:lnT>
                    <a:lnB w="9360" algn="ctr">
                      <a:solidFill>
                        <a:srgbClr val="A1A1A1"/>
                      </a:solidFill>
                    </a:lnB>
                    <a:solidFill>
                      <a:srgbClr val="E3E3E3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buNone/>
                        <a:defRPr/>
                      </a:pPr>
                      <a:r>
                        <a:rPr lang="ru-RU" sz="1800" b="0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0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 marL="90000" marR="90000">
                    <a:lnL w="9360" algn="ctr">
                      <a:solidFill>
                        <a:srgbClr val="A1A1A1"/>
                      </a:solidFill>
                    </a:lnL>
                    <a:lnR w="9360" algn="ctr">
                      <a:solidFill>
                        <a:srgbClr val="A1A1A1"/>
                      </a:solidFill>
                    </a:lnR>
                    <a:lnT w="9360" algn="ctr">
                      <a:solidFill>
                        <a:srgbClr val="A1A1A1"/>
                      </a:solidFill>
                    </a:lnT>
                    <a:lnB w="9360" algn="ctr">
                      <a:solidFill>
                        <a:srgbClr val="A1A1A1"/>
                      </a:solidFill>
                    </a:lnB>
                    <a:solidFill>
                      <a:srgbClr val="E3E3E3"/>
                    </a:solidFill>
                  </a:tcPr>
                </a:tc>
              </a:tr>
              <a:tr h="603717">
                <a:tc rowSpan="2"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buNone/>
                        <a:defRPr/>
                      </a:pPr>
                      <a:r>
                        <a:rPr lang="ru-RU" sz="1400" b="1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2    </a:t>
                      </a:r>
                      <a:endParaRPr sz="1400" b="1" strike="noStrike" spc="-1">
                        <a:latin typeface="Arial"/>
                      </a:endParaRPr>
                    </a:p>
                  </a:txBody>
                  <a:tcPr marL="90000" marR="90000">
                    <a:lnL w="9360" algn="ctr">
                      <a:solidFill>
                        <a:srgbClr val="A1A1A1"/>
                      </a:solidFill>
                    </a:lnL>
                    <a:lnR w="9360" algn="ctr">
                      <a:solidFill>
                        <a:srgbClr val="A1A1A1"/>
                      </a:solidFill>
                    </a:lnR>
                    <a:lnT w="9360" algn="ctr">
                      <a:solidFill>
                        <a:srgbClr val="A1A1A1"/>
                      </a:solidFill>
                    </a:lnT>
                    <a:lnB w="9360" algn="ctr">
                      <a:solidFill>
                        <a:srgbClr val="A1A1A1"/>
                      </a:solidFill>
                    </a:lnB>
                    <a:solidFill>
                      <a:srgbClr val="E3E3E3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buNone/>
                        <a:defRPr/>
                      </a:pPr>
                      <a:r>
                        <a:rPr lang="ru-RU" sz="1800" b="0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Участие обучающихся в оценочных мероприятиях, проведенных в рамках мониторинга системы образования 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 marL="90000" marR="90000">
                    <a:lnL w="9360" algn="ctr">
                      <a:solidFill>
                        <a:srgbClr val="A1A1A1"/>
                      </a:solidFill>
                    </a:lnL>
                    <a:lnR w="9360" algn="ctr">
                      <a:solidFill>
                        <a:srgbClr val="A1A1A1"/>
                      </a:solidFill>
                    </a:lnR>
                    <a:lnT w="9360" algn="ctr">
                      <a:solidFill>
                        <a:srgbClr val="A1A1A1"/>
                      </a:solidFill>
                    </a:lnT>
                    <a:lnB w="9360" algn="ctr">
                      <a:solidFill>
                        <a:srgbClr val="A1A1A1"/>
                      </a:solidFill>
                    </a:lnB>
                    <a:solidFill>
                      <a:srgbClr val="E3E3E3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buNone/>
                        <a:defRPr/>
                      </a:pPr>
                      <a:r>
                        <a:rPr lang="ru-RU" sz="1800" b="0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Принимали участие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 marL="90000" marR="90000">
                    <a:lnL w="9360" algn="ctr">
                      <a:solidFill>
                        <a:srgbClr val="A1A1A1"/>
                      </a:solidFill>
                    </a:lnL>
                    <a:lnR w="9360" algn="ctr">
                      <a:solidFill>
                        <a:srgbClr val="A1A1A1"/>
                      </a:solidFill>
                    </a:lnR>
                    <a:lnT w="9360" algn="ctr">
                      <a:solidFill>
                        <a:srgbClr val="A1A1A1"/>
                      </a:solidFill>
                    </a:lnT>
                    <a:lnB w="9360" algn="ctr">
                      <a:solidFill>
                        <a:srgbClr val="A1A1A1"/>
                      </a:solidFill>
                    </a:lnB>
                    <a:solidFill>
                      <a:srgbClr val="E3E3E3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buNone/>
                        <a:defRPr/>
                      </a:pPr>
                      <a:r>
                        <a:rPr lang="ru-RU" sz="1800" b="0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10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 marL="90000" marR="90000">
                    <a:lnL w="9360" algn="ctr">
                      <a:solidFill>
                        <a:srgbClr val="A1A1A1"/>
                      </a:solidFill>
                    </a:lnL>
                    <a:lnR w="9360" algn="ctr">
                      <a:solidFill>
                        <a:srgbClr val="A1A1A1"/>
                      </a:solidFill>
                    </a:lnR>
                    <a:lnT w="9360" algn="ctr">
                      <a:solidFill>
                        <a:srgbClr val="A1A1A1"/>
                      </a:solidFill>
                    </a:lnT>
                    <a:lnB w="9360" algn="ctr">
                      <a:solidFill>
                        <a:srgbClr val="A1A1A1"/>
                      </a:solidFill>
                    </a:lnB>
                    <a:solidFill>
                      <a:srgbClr val="E3E3E3"/>
                    </a:solidFill>
                  </a:tcPr>
                </a:tc>
              </a:tr>
              <a:tr h="603717">
                <a:tc vMerge="1">
                  <a:txBody>
                    <a:bodyPr/>
                    <a:lstStyle/>
                    <a:p>
                      <a:pPr>
                        <a:defRPr/>
                      </a:pPr>
                      <a:endParaRPr/>
                    </a:p>
                  </a:txBody>
                  <a:tcPr marL="90000" marR="90000">
                    <a:lnL w="12700" algn="ctr">
                      <a:noFill/>
                    </a:lnL>
                    <a:lnR w="12700" algn="ctr">
                      <a:noFill/>
                    </a:lnR>
                    <a:lnT w="12700" algn="ctr">
                      <a:noFill/>
                    </a:lnT>
                    <a:lnB w="12700" algn="ctr">
                      <a:noFill/>
                    </a:lnB>
                    <a:solidFill>
                      <a:srgbClr val="729FCF"/>
                    </a:solidFill>
                  </a:tcPr>
                </a:tc>
                <a:tc vMerge="1">
                  <a:txBody>
                    <a:bodyPr/>
                    <a:lstStyle/>
                    <a:p>
                      <a:pPr>
                        <a:defRPr/>
                      </a:pPr>
                      <a:endParaRPr/>
                    </a:p>
                  </a:txBody>
                  <a:tcPr marL="90000" marR="90000">
                    <a:lnL w="12700" algn="ctr">
                      <a:noFill/>
                    </a:lnL>
                    <a:lnR w="12700" algn="ctr">
                      <a:noFill/>
                    </a:lnR>
                    <a:lnT w="12700" algn="ctr">
                      <a:noFill/>
                    </a:lnT>
                    <a:lnB w="12700" algn="ctr"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buNone/>
                        <a:defRPr/>
                      </a:pPr>
                      <a:r>
                        <a:rPr lang="ru-RU" sz="1800" b="0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Не принимали участие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 marL="90000" marR="90000">
                    <a:lnL w="9360" algn="ctr">
                      <a:solidFill>
                        <a:srgbClr val="A1A1A1"/>
                      </a:solidFill>
                    </a:lnL>
                    <a:lnR w="9360" algn="ctr">
                      <a:solidFill>
                        <a:srgbClr val="A1A1A1"/>
                      </a:solidFill>
                    </a:lnR>
                    <a:lnT w="9360" algn="ctr">
                      <a:solidFill>
                        <a:srgbClr val="A1A1A1"/>
                      </a:solidFill>
                    </a:lnT>
                    <a:lnB w="9360" algn="ctr">
                      <a:solidFill>
                        <a:srgbClr val="A1A1A1"/>
                      </a:solidFill>
                    </a:lnB>
                    <a:solidFill>
                      <a:srgbClr val="E3E3E3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buNone/>
                        <a:defRPr/>
                      </a:pPr>
                      <a:r>
                        <a:rPr lang="ru-RU" sz="1800" b="0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0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 marL="90000" marR="90000">
                    <a:lnL w="9360" algn="ctr">
                      <a:solidFill>
                        <a:srgbClr val="A1A1A1"/>
                      </a:solidFill>
                    </a:lnL>
                    <a:lnR w="9360" algn="ctr">
                      <a:solidFill>
                        <a:srgbClr val="A1A1A1"/>
                      </a:solidFill>
                    </a:lnR>
                    <a:lnT w="9360" algn="ctr">
                      <a:solidFill>
                        <a:srgbClr val="A1A1A1"/>
                      </a:solidFill>
                    </a:lnT>
                    <a:lnB w="9360" algn="ctr">
                      <a:solidFill>
                        <a:srgbClr val="A1A1A1"/>
                      </a:solidFill>
                    </a:lnB>
                    <a:solidFill>
                      <a:srgbClr val="E3E3E3"/>
                    </a:solidFill>
                  </a:tcPr>
                </a:tc>
              </a:tr>
              <a:tr h="347760">
                <a:tc rowSpan="3"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buNone/>
                        <a:defRPr/>
                      </a:pPr>
                      <a:r>
                        <a:rPr lang="ru-RU" sz="1400" b="1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3        </a:t>
                      </a:r>
                      <a:endParaRPr sz="1400" b="1" strike="noStrike" spc="-1">
                        <a:latin typeface="Arial"/>
                      </a:endParaRPr>
                    </a:p>
                  </a:txBody>
                  <a:tcPr marL="90000" marR="90000">
                    <a:lnL w="9360" algn="ctr">
                      <a:solidFill>
                        <a:srgbClr val="A1A1A1"/>
                      </a:solidFill>
                    </a:lnL>
                    <a:lnR w="9360" algn="ctr">
                      <a:solidFill>
                        <a:srgbClr val="A1A1A1"/>
                      </a:solidFill>
                    </a:lnR>
                    <a:lnT w="9360" algn="ctr">
                      <a:solidFill>
                        <a:srgbClr val="A1A1A1"/>
                      </a:solidFill>
                    </a:lnT>
                    <a:lnB w="9360" algn="ctr">
                      <a:solidFill>
                        <a:srgbClr val="A1A1A1"/>
                      </a:solidFill>
                    </a:lnB>
                    <a:solidFill>
                      <a:srgbClr val="E3E3E3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buNone/>
                        <a:defRPr/>
                      </a:pPr>
                      <a:r>
                        <a:rPr lang="ru-RU" sz="1800" b="0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Доля педагогических работников, имеющих первую или высшую квалификационные категории, ученое звание и (или) ученую степень и (или) лиц, приравненных к ним, в общей численности педагогических работников, участвующих в реализации основной образовательной программы начального общего образования 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 marL="90000" marR="90000">
                    <a:lnL w="9360" algn="ctr">
                      <a:solidFill>
                        <a:srgbClr val="A1A1A1"/>
                      </a:solidFill>
                    </a:lnL>
                    <a:lnR w="9360" algn="ctr">
                      <a:solidFill>
                        <a:srgbClr val="A1A1A1"/>
                      </a:solidFill>
                    </a:lnR>
                    <a:lnT w="9360" algn="ctr">
                      <a:solidFill>
                        <a:srgbClr val="A1A1A1"/>
                      </a:solidFill>
                    </a:lnT>
                    <a:lnB w="9360" algn="ctr">
                      <a:solidFill>
                        <a:srgbClr val="A1A1A1"/>
                      </a:solidFill>
                    </a:lnB>
                    <a:solidFill>
                      <a:srgbClr val="E3E3E3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buNone/>
                        <a:defRPr/>
                      </a:pPr>
                      <a:r>
                        <a:rPr lang="ru-RU" sz="1800" b="0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50% и более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 marL="90000" marR="90000">
                    <a:lnL w="9360" algn="ctr">
                      <a:solidFill>
                        <a:srgbClr val="A1A1A1"/>
                      </a:solidFill>
                    </a:lnL>
                    <a:lnR w="9360" algn="ctr">
                      <a:solidFill>
                        <a:srgbClr val="A1A1A1"/>
                      </a:solidFill>
                    </a:lnR>
                    <a:lnT w="9360" algn="ctr">
                      <a:solidFill>
                        <a:srgbClr val="A1A1A1"/>
                      </a:solidFill>
                    </a:lnT>
                    <a:lnB w="9360" algn="ctr">
                      <a:solidFill>
                        <a:srgbClr val="A1A1A1"/>
                      </a:solidFill>
                    </a:lnB>
                    <a:solidFill>
                      <a:srgbClr val="E3E3E3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buNone/>
                        <a:defRPr/>
                      </a:pPr>
                      <a:r>
                        <a:rPr lang="ru-RU" sz="1800" b="0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10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 marL="90000" marR="90000">
                    <a:lnL w="9360" algn="ctr">
                      <a:solidFill>
                        <a:srgbClr val="A1A1A1"/>
                      </a:solidFill>
                    </a:lnL>
                    <a:lnR w="9360" algn="ctr">
                      <a:solidFill>
                        <a:srgbClr val="A1A1A1"/>
                      </a:solidFill>
                    </a:lnR>
                    <a:lnT w="9360" algn="ctr">
                      <a:solidFill>
                        <a:srgbClr val="A1A1A1"/>
                      </a:solidFill>
                    </a:lnT>
                    <a:lnB w="9360" algn="ctr">
                      <a:solidFill>
                        <a:srgbClr val="A1A1A1"/>
                      </a:solidFill>
                    </a:lnB>
                    <a:solidFill>
                      <a:srgbClr val="E3E3E3"/>
                    </a:solidFill>
                  </a:tcPr>
                </a:tc>
              </a:tr>
              <a:tr h="347760">
                <a:tc vMerge="1">
                  <a:txBody>
                    <a:bodyPr/>
                    <a:lstStyle/>
                    <a:p>
                      <a:pPr>
                        <a:defRPr/>
                      </a:pPr>
                      <a:endParaRPr/>
                    </a:p>
                  </a:txBody>
                  <a:tcPr marL="90000" marR="90000">
                    <a:lnL w="12700" algn="ctr">
                      <a:noFill/>
                    </a:lnL>
                    <a:lnR w="12700" algn="ctr">
                      <a:noFill/>
                    </a:lnR>
                    <a:lnT w="12700" algn="ctr">
                      <a:noFill/>
                    </a:lnT>
                    <a:lnB w="12700" algn="ctr">
                      <a:noFill/>
                    </a:lnB>
                    <a:solidFill>
                      <a:srgbClr val="729FCF"/>
                    </a:solidFill>
                  </a:tcPr>
                </a:tc>
                <a:tc vMerge="1">
                  <a:txBody>
                    <a:bodyPr/>
                    <a:lstStyle/>
                    <a:p>
                      <a:pPr>
                        <a:defRPr/>
                      </a:pPr>
                      <a:endParaRPr/>
                    </a:p>
                  </a:txBody>
                  <a:tcPr marL="90000" marR="90000">
                    <a:lnL w="12700" algn="ctr">
                      <a:noFill/>
                    </a:lnL>
                    <a:lnR w="12700" algn="ctr">
                      <a:noFill/>
                    </a:lnR>
                    <a:lnT w="12700" algn="ctr">
                      <a:noFill/>
                    </a:lnT>
                    <a:lnB w="12700" algn="ctr"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buNone/>
                        <a:defRPr/>
                      </a:pPr>
                      <a:r>
                        <a:rPr lang="ru-RU" sz="1800" b="0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20% - 49%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 marL="90000" marR="90000">
                    <a:lnL w="9360" algn="ctr">
                      <a:solidFill>
                        <a:srgbClr val="A1A1A1"/>
                      </a:solidFill>
                    </a:lnL>
                    <a:lnR w="9360" algn="ctr">
                      <a:solidFill>
                        <a:srgbClr val="A1A1A1"/>
                      </a:solidFill>
                    </a:lnR>
                    <a:lnT w="9360" algn="ctr">
                      <a:solidFill>
                        <a:srgbClr val="A1A1A1"/>
                      </a:solidFill>
                    </a:lnT>
                    <a:lnB w="9360" algn="ctr">
                      <a:solidFill>
                        <a:srgbClr val="A1A1A1"/>
                      </a:solidFill>
                    </a:lnB>
                    <a:solidFill>
                      <a:srgbClr val="E3E3E3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buNone/>
                        <a:defRPr/>
                      </a:pPr>
                      <a:r>
                        <a:rPr lang="ru-RU" sz="1800" b="0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5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 marL="90000" marR="90000">
                    <a:lnL w="9360" algn="ctr">
                      <a:solidFill>
                        <a:srgbClr val="A1A1A1"/>
                      </a:solidFill>
                    </a:lnL>
                    <a:lnR w="9360" algn="ctr">
                      <a:solidFill>
                        <a:srgbClr val="A1A1A1"/>
                      </a:solidFill>
                    </a:lnR>
                    <a:lnT w="9360" algn="ctr">
                      <a:solidFill>
                        <a:srgbClr val="A1A1A1"/>
                      </a:solidFill>
                    </a:lnT>
                    <a:lnB w="9360" algn="ctr">
                      <a:solidFill>
                        <a:srgbClr val="A1A1A1"/>
                      </a:solidFill>
                    </a:lnB>
                    <a:solidFill>
                      <a:srgbClr val="E3E3E3"/>
                    </a:solidFill>
                  </a:tcPr>
                </a:tc>
              </a:tr>
              <a:tr h="676080">
                <a:tc vMerge="1">
                  <a:txBody>
                    <a:bodyPr/>
                    <a:lstStyle/>
                    <a:p>
                      <a:pPr>
                        <a:defRPr/>
                      </a:pPr>
                      <a:endParaRPr/>
                    </a:p>
                  </a:txBody>
                  <a:tcPr marL="90000" marR="90000">
                    <a:lnL w="12700" algn="ctr">
                      <a:noFill/>
                    </a:lnL>
                    <a:lnR w="12700" algn="ctr">
                      <a:noFill/>
                    </a:lnR>
                    <a:lnT w="12700" algn="ctr">
                      <a:noFill/>
                    </a:lnT>
                    <a:lnB w="12700" algn="ctr">
                      <a:noFill/>
                    </a:lnB>
                    <a:solidFill>
                      <a:srgbClr val="729FCF"/>
                    </a:solidFill>
                  </a:tcPr>
                </a:tc>
                <a:tc vMerge="1">
                  <a:txBody>
                    <a:bodyPr/>
                    <a:lstStyle/>
                    <a:p>
                      <a:pPr>
                        <a:defRPr/>
                      </a:pPr>
                      <a:endParaRPr/>
                    </a:p>
                  </a:txBody>
                  <a:tcPr marL="90000" marR="90000">
                    <a:lnL w="12700" algn="ctr">
                      <a:noFill/>
                    </a:lnL>
                    <a:lnR w="12700" algn="ctr">
                      <a:noFill/>
                    </a:lnR>
                    <a:lnT w="12700" algn="ctr">
                      <a:noFill/>
                    </a:lnT>
                    <a:lnB w="12700" algn="ctr"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buNone/>
                        <a:defRPr/>
                      </a:pPr>
                      <a:r>
                        <a:rPr lang="ru-RU" sz="1800" b="0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Менее 20%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 marL="90000" marR="90000">
                    <a:lnL w="9360" algn="ctr">
                      <a:solidFill>
                        <a:srgbClr val="A1A1A1"/>
                      </a:solidFill>
                    </a:lnL>
                    <a:lnR w="9360" algn="ctr">
                      <a:solidFill>
                        <a:srgbClr val="A1A1A1"/>
                      </a:solidFill>
                    </a:lnR>
                    <a:lnT w="9360" algn="ctr">
                      <a:solidFill>
                        <a:srgbClr val="A1A1A1"/>
                      </a:solidFill>
                    </a:lnT>
                    <a:lnB w="9360" algn="ctr">
                      <a:solidFill>
                        <a:srgbClr val="A1A1A1"/>
                      </a:solidFill>
                    </a:lnB>
                    <a:solidFill>
                      <a:srgbClr val="E3E3E3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buNone/>
                        <a:defRPr/>
                      </a:pPr>
                      <a:r>
                        <a:rPr lang="ru-RU" sz="1800" b="0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0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 marL="90000" marR="90000">
                    <a:lnL w="9360" algn="ctr">
                      <a:solidFill>
                        <a:srgbClr val="A1A1A1"/>
                      </a:solidFill>
                    </a:lnL>
                    <a:lnR w="9360" algn="ctr">
                      <a:solidFill>
                        <a:srgbClr val="A1A1A1"/>
                      </a:solidFill>
                    </a:lnR>
                    <a:lnT w="9360" algn="ctr">
                      <a:solidFill>
                        <a:srgbClr val="A1A1A1"/>
                      </a:solidFill>
                    </a:lnT>
                    <a:lnB w="9360" algn="ctr">
                      <a:solidFill>
                        <a:srgbClr val="A1A1A1"/>
                      </a:solidFill>
                    </a:lnB>
                    <a:solidFill>
                      <a:srgbClr val="E3E3E3"/>
                    </a:solidFill>
                  </a:tcPr>
                </a:tc>
              </a:tr>
              <a:tr h="347760">
                <a:tc rowSpan="3"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buNone/>
                        <a:defRPr/>
                      </a:pPr>
                      <a:r>
                        <a:rPr lang="ru-RU" sz="1400" b="1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4        </a:t>
                      </a:r>
                      <a:endParaRPr sz="1400" b="1" strike="noStrike" spc="-1">
                        <a:latin typeface="Arial"/>
                      </a:endParaRPr>
                    </a:p>
                  </a:txBody>
                  <a:tcPr marL="90000" marR="90000">
                    <a:lnL w="9360" algn="ctr">
                      <a:solidFill>
                        <a:srgbClr val="A1A1A1"/>
                      </a:solidFill>
                    </a:lnL>
                    <a:lnR w="9360" algn="ctr">
                      <a:solidFill>
                        <a:srgbClr val="A1A1A1"/>
                      </a:solidFill>
                    </a:lnR>
                    <a:lnT w="9360" algn="ctr">
                      <a:solidFill>
                        <a:srgbClr val="A1A1A1"/>
                      </a:solidFill>
                    </a:lnT>
                    <a:lnB w="9360" algn="ctr">
                      <a:solidFill>
                        <a:srgbClr val="A1A1A1"/>
                      </a:solidFill>
                    </a:lnB>
                    <a:solidFill>
                      <a:srgbClr val="E3E3E3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buNone/>
                        <a:defRPr/>
                      </a:pPr>
                      <a:r>
                        <a:rPr lang="ru-RU" sz="1800" b="0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Доля педагогических работников, прошедших повышение квалификации по профилю педагогической деятельности за последние 3 года,</a:t>
                      </a:r>
                      <a:r>
                        <a:rPr sz="1800"/>
                        <a:t/>
                      </a:r>
                      <a:br>
                        <a:rPr sz="1800"/>
                      </a:br>
                      <a:endParaRPr lang="ru-RU" sz="1800" b="0" strike="noStrike" spc="-1">
                        <a:latin typeface="Arial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buNone/>
                        <a:defRPr/>
                      </a:pPr>
                      <a:r>
                        <a:rPr lang="ru-RU" sz="1800" b="0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в общем числе педагогических работников, участвующих в реализации основной образовательной программы начального общего образования 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 marL="90000" marR="90000">
                    <a:lnL w="9360" algn="ctr">
                      <a:solidFill>
                        <a:srgbClr val="A1A1A1"/>
                      </a:solidFill>
                    </a:lnL>
                    <a:lnR w="9360" algn="ctr">
                      <a:solidFill>
                        <a:srgbClr val="A1A1A1"/>
                      </a:solidFill>
                    </a:lnR>
                    <a:lnT w="9360" algn="ctr">
                      <a:solidFill>
                        <a:srgbClr val="A1A1A1"/>
                      </a:solidFill>
                    </a:lnT>
                    <a:lnB w="9360" algn="ctr">
                      <a:solidFill>
                        <a:srgbClr val="A1A1A1"/>
                      </a:solidFill>
                    </a:lnB>
                    <a:solidFill>
                      <a:srgbClr val="E3E3E3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buNone/>
                        <a:defRPr/>
                      </a:pPr>
                      <a:r>
                        <a:rPr lang="ru-RU" sz="1800" b="0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90% и более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 marL="90000" marR="90000">
                    <a:lnL w="9360" algn="ctr">
                      <a:solidFill>
                        <a:srgbClr val="A1A1A1"/>
                      </a:solidFill>
                    </a:lnL>
                    <a:lnR w="9360" algn="ctr">
                      <a:solidFill>
                        <a:srgbClr val="A1A1A1"/>
                      </a:solidFill>
                    </a:lnR>
                    <a:lnT w="9360" algn="ctr">
                      <a:solidFill>
                        <a:srgbClr val="A1A1A1"/>
                      </a:solidFill>
                    </a:lnT>
                    <a:lnB w="9360" algn="ctr">
                      <a:solidFill>
                        <a:srgbClr val="A1A1A1"/>
                      </a:solidFill>
                    </a:lnB>
                    <a:solidFill>
                      <a:srgbClr val="E3E3E3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buNone/>
                        <a:defRPr/>
                      </a:pPr>
                      <a:r>
                        <a:rPr lang="ru-RU" sz="1800" b="0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10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 marL="90000" marR="90000">
                    <a:lnL w="9360" algn="ctr">
                      <a:solidFill>
                        <a:srgbClr val="A1A1A1"/>
                      </a:solidFill>
                    </a:lnL>
                    <a:lnR w="9360" algn="ctr">
                      <a:solidFill>
                        <a:srgbClr val="A1A1A1"/>
                      </a:solidFill>
                    </a:lnR>
                    <a:lnT w="9360" algn="ctr">
                      <a:solidFill>
                        <a:srgbClr val="A1A1A1"/>
                      </a:solidFill>
                    </a:lnT>
                    <a:lnB w="9360" algn="ctr">
                      <a:solidFill>
                        <a:srgbClr val="A1A1A1"/>
                      </a:solidFill>
                    </a:lnB>
                    <a:solidFill>
                      <a:srgbClr val="E3E3E3"/>
                    </a:solidFill>
                  </a:tcPr>
                </a:tc>
              </a:tr>
              <a:tr h="347760">
                <a:tc vMerge="1">
                  <a:txBody>
                    <a:bodyPr/>
                    <a:lstStyle/>
                    <a:p>
                      <a:pPr>
                        <a:defRPr/>
                      </a:pPr>
                      <a:endParaRPr/>
                    </a:p>
                  </a:txBody>
                  <a:tcPr marL="90000" marR="90000">
                    <a:lnL w="12700" algn="ctr">
                      <a:noFill/>
                    </a:lnL>
                    <a:lnR w="12700" algn="ctr">
                      <a:noFill/>
                    </a:lnR>
                    <a:lnT w="12700" algn="ctr">
                      <a:noFill/>
                    </a:lnT>
                    <a:lnB w="12700" algn="ctr">
                      <a:noFill/>
                    </a:lnB>
                    <a:solidFill>
                      <a:srgbClr val="729FCF"/>
                    </a:solidFill>
                  </a:tcPr>
                </a:tc>
                <a:tc vMerge="1">
                  <a:txBody>
                    <a:bodyPr/>
                    <a:lstStyle/>
                    <a:p>
                      <a:pPr>
                        <a:defRPr/>
                      </a:pPr>
                      <a:endParaRPr/>
                    </a:p>
                  </a:txBody>
                  <a:tcPr marL="90000" marR="90000">
                    <a:lnL w="12700" algn="ctr">
                      <a:noFill/>
                    </a:lnL>
                    <a:lnR w="12700" algn="ctr">
                      <a:noFill/>
                    </a:lnR>
                    <a:lnT w="12700" algn="ctr">
                      <a:noFill/>
                    </a:lnT>
                    <a:lnB w="12700" algn="ctr"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buNone/>
                        <a:defRPr/>
                      </a:pPr>
                      <a:r>
                        <a:rPr lang="ru-RU" sz="1800" b="0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70%-89%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 marL="90000" marR="90000">
                    <a:lnL w="9360" algn="ctr">
                      <a:solidFill>
                        <a:srgbClr val="A1A1A1"/>
                      </a:solidFill>
                    </a:lnL>
                    <a:lnR w="9360" algn="ctr">
                      <a:solidFill>
                        <a:srgbClr val="A1A1A1"/>
                      </a:solidFill>
                    </a:lnR>
                    <a:lnT w="9360" algn="ctr">
                      <a:solidFill>
                        <a:srgbClr val="A1A1A1"/>
                      </a:solidFill>
                    </a:lnT>
                    <a:lnB w="9360" algn="ctr">
                      <a:solidFill>
                        <a:srgbClr val="A1A1A1"/>
                      </a:solidFill>
                    </a:lnB>
                    <a:solidFill>
                      <a:srgbClr val="E3E3E3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buNone/>
                        <a:defRPr/>
                      </a:pPr>
                      <a:r>
                        <a:rPr lang="ru-RU" sz="1800" b="0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5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 marL="90000" marR="90000">
                    <a:lnL w="9360" algn="ctr">
                      <a:solidFill>
                        <a:srgbClr val="A1A1A1"/>
                      </a:solidFill>
                    </a:lnL>
                    <a:lnR w="9360" algn="ctr">
                      <a:solidFill>
                        <a:srgbClr val="A1A1A1"/>
                      </a:solidFill>
                    </a:lnR>
                    <a:lnT w="9360" algn="ctr">
                      <a:solidFill>
                        <a:srgbClr val="A1A1A1"/>
                      </a:solidFill>
                    </a:lnT>
                    <a:lnB w="9360" algn="ctr">
                      <a:solidFill>
                        <a:srgbClr val="A1A1A1"/>
                      </a:solidFill>
                    </a:lnB>
                    <a:solidFill>
                      <a:srgbClr val="E3E3E3"/>
                    </a:solidFill>
                  </a:tcPr>
                </a:tc>
              </a:tr>
              <a:tr h="676080">
                <a:tc vMerge="1">
                  <a:txBody>
                    <a:bodyPr/>
                    <a:lstStyle/>
                    <a:p>
                      <a:pPr>
                        <a:defRPr/>
                      </a:pPr>
                      <a:endParaRPr/>
                    </a:p>
                  </a:txBody>
                  <a:tcPr marL="90000" marR="90000">
                    <a:lnL w="12700" algn="ctr">
                      <a:noFill/>
                    </a:lnL>
                    <a:lnR w="12700" algn="ctr">
                      <a:noFill/>
                    </a:lnR>
                    <a:lnT w="12700" algn="ctr">
                      <a:noFill/>
                    </a:lnT>
                    <a:lnB w="12700" algn="ctr">
                      <a:noFill/>
                    </a:lnB>
                    <a:solidFill>
                      <a:srgbClr val="729FCF"/>
                    </a:solidFill>
                  </a:tcPr>
                </a:tc>
                <a:tc vMerge="1">
                  <a:txBody>
                    <a:bodyPr/>
                    <a:lstStyle/>
                    <a:p>
                      <a:pPr>
                        <a:defRPr/>
                      </a:pPr>
                      <a:endParaRPr/>
                    </a:p>
                  </a:txBody>
                  <a:tcPr marL="90000" marR="90000">
                    <a:lnL w="12700" algn="ctr">
                      <a:noFill/>
                    </a:lnL>
                    <a:lnR w="12700" algn="ctr">
                      <a:noFill/>
                    </a:lnR>
                    <a:lnT w="12700" algn="ctr">
                      <a:noFill/>
                    </a:lnT>
                    <a:lnB w="12700" algn="ctr"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buNone/>
                        <a:defRPr/>
                      </a:pPr>
                      <a:r>
                        <a:rPr lang="ru-RU" sz="1800" b="0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Менее 70%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 marL="90000" marR="90000">
                    <a:lnL w="9360" algn="ctr">
                      <a:solidFill>
                        <a:srgbClr val="A1A1A1"/>
                      </a:solidFill>
                    </a:lnL>
                    <a:lnR w="9360" algn="ctr">
                      <a:solidFill>
                        <a:srgbClr val="A1A1A1"/>
                      </a:solidFill>
                    </a:lnR>
                    <a:lnT w="9360" algn="ctr">
                      <a:solidFill>
                        <a:srgbClr val="A1A1A1"/>
                      </a:solidFill>
                    </a:lnT>
                    <a:lnB w="9360" algn="ctr">
                      <a:solidFill>
                        <a:srgbClr val="A1A1A1"/>
                      </a:solidFill>
                    </a:lnB>
                    <a:solidFill>
                      <a:srgbClr val="E3E3E3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buNone/>
                        <a:defRPr/>
                      </a:pPr>
                      <a:r>
                        <a:rPr lang="ru-RU" sz="1800" b="0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0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 marL="90000" marR="90000">
                    <a:lnL w="9360" algn="ctr">
                      <a:solidFill>
                        <a:srgbClr val="A1A1A1"/>
                      </a:solidFill>
                    </a:lnL>
                    <a:lnR w="9360" algn="ctr">
                      <a:solidFill>
                        <a:srgbClr val="A1A1A1"/>
                      </a:solidFill>
                    </a:lnR>
                    <a:lnT w="9360" algn="ctr">
                      <a:solidFill>
                        <a:srgbClr val="A1A1A1"/>
                      </a:solidFill>
                    </a:lnT>
                    <a:lnB w="9360" algn="ctr">
                      <a:solidFill>
                        <a:srgbClr val="A1A1A1"/>
                      </a:solidFill>
                    </a:lnB>
                    <a:solidFill>
                      <a:srgbClr val="E3E3E3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w="http://schemas.openxmlformats.org/wordprocessingml/2006/main" xmlns:m="http://schemas.openxmlformats.org/officeDocument/2006/math" xmlns="">
      <p:transition spd="med" advClick="1">
        <p:fade thruBlk="0"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96" name="Прямоугольник 7"/>
          <p:cNvSpPr/>
          <p:nvPr/>
        </p:nvSpPr>
        <p:spPr bwMode="auto">
          <a:xfrm>
            <a:off x="2520000" y="114120"/>
            <a:ext cx="8099280" cy="564480"/>
          </a:xfrm>
          <a:prstGeom prst="rect">
            <a:avLst/>
          </a:prstGeom>
          <a:solidFill>
            <a:srgbClr val="423D6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0" tIns="75600" rIns="0" bIns="75600" anchor="ctr">
            <a:noAutofit/>
          </a:bodyPr>
          <a:lstStyle/>
          <a:p>
            <a:pPr algn="ctr">
              <a:lnSpc>
                <a:spcPct val="100000"/>
              </a:lnSpc>
              <a:buNone/>
              <a:defRPr/>
            </a:pPr>
            <a:r>
              <a:rPr lang="ru-RU" sz="1800" b="1" strike="noStrike" spc="-1">
                <a:solidFill>
                  <a:srgbClr val="FFFFFF"/>
                </a:solidFill>
                <a:latin typeface="Arial"/>
                <a:ea typeface="DejaVu Sans"/>
              </a:rPr>
              <a:t>ПОКАЗАТЕЛИ АККРЕДИТАЦИОННОГО МОНИТОРИНГА </a:t>
            </a:r>
            <a:endParaRPr lang="ru-RU" sz="1800" b="0" strike="noStrike" spc="-1">
              <a:latin typeface="Arial"/>
            </a:endParaRPr>
          </a:p>
          <a:p>
            <a:pPr algn="ctr">
              <a:lnSpc>
                <a:spcPct val="100000"/>
              </a:lnSpc>
              <a:buNone/>
              <a:defRPr/>
            </a:pPr>
            <a:r>
              <a:rPr lang="ru-RU" sz="1800" b="1" strike="noStrike" spc="-1">
                <a:solidFill>
                  <a:srgbClr val="FFFFFF"/>
                </a:solidFill>
                <a:latin typeface="Arial"/>
                <a:ea typeface="DejaVu Sans"/>
              </a:rPr>
              <a:t>ОСНОВНОЕ ОБЩЕЕ ОБРАЗОВАНИЕ</a:t>
            </a:r>
            <a:endParaRPr lang="ru-RU" sz="1800" b="0" strike="noStrike" spc="-1">
              <a:latin typeface="Arial"/>
            </a:endParaRPr>
          </a:p>
        </p:txBody>
      </p:sp>
      <p:graphicFrame>
        <p:nvGraphicFramePr>
          <p:cNvPr id="197" name="Таблица 5"/>
          <p:cNvGraphicFramePr>
            <a:graphicFrameLocks/>
          </p:cNvGraphicFramePr>
          <p:nvPr/>
        </p:nvGraphicFramePr>
        <p:xfrm>
          <a:off x="900000" y="1107000"/>
          <a:ext cx="11458800" cy="6193920"/>
        </p:xfrm>
        <a:graphic>
          <a:graphicData uri="http://schemas.openxmlformats.org/drawingml/2006/table">
            <a:tbl>
              <a:tblPr/>
              <a:tblGrid>
                <a:gridCol w="295560"/>
                <a:gridCol w="7658280"/>
                <a:gridCol w="2742120"/>
                <a:gridCol w="762840"/>
              </a:tblGrid>
              <a:tr h="6912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  <a:defRPr/>
                      </a:pPr>
                      <a:r>
                        <a:rPr lang="en-US" sz="1400" b="1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N </a:t>
                      </a:r>
                      <a:r>
                        <a:rPr lang="ru-RU" sz="1400" b="1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п/п</a:t>
                      </a:r>
                      <a:endParaRPr sz="1400" b="1" strike="noStrike" spc="-1">
                        <a:latin typeface="Arial"/>
                      </a:endParaRPr>
                    </a:p>
                  </a:txBody>
                  <a:tcPr marL="3600" marR="3600">
                    <a:lnL w="9360" algn="ctr">
                      <a:solidFill>
                        <a:srgbClr val="A1A1A1"/>
                      </a:solidFill>
                    </a:lnL>
                    <a:lnR w="9360" algn="ctr">
                      <a:solidFill>
                        <a:srgbClr val="A1A1A1"/>
                      </a:solidFill>
                    </a:lnR>
                    <a:lnT w="9360" algn="ctr">
                      <a:solidFill>
                        <a:srgbClr val="A1A1A1"/>
                      </a:solidFill>
                    </a:lnT>
                    <a:lnB w="9360" algn="ctr">
                      <a:solidFill>
                        <a:srgbClr val="A1A1A1"/>
                      </a:solidFill>
                    </a:lnB>
                    <a:solidFill>
                      <a:srgbClr val="E3E3E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  <a:defRPr/>
                      </a:pPr>
                      <a:r>
                        <a:rPr lang="ru-RU" sz="1400" b="1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Наименование показателя основного общего образования</a:t>
                      </a:r>
                      <a:endParaRPr sz="1400" b="1" strike="noStrike" spc="-1">
                        <a:latin typeface="Arial"/>
                      </a:endParaRPr>
                    </a:p>
                  </a:txBody>
                  <a:tcPr marL="3600" marR="3600">
                    <a:lnL w="9360" algn="ctr">
                      <a:solidFill>
                        <a:srgbClr val="A1A1A1"/>
                      </a:solidFill>
                    </a:lnL>
                    <a:lnR w="9360" algn="ctr">
                      <a:solidFill>
                        <a:srgbClr val="A1A1A1"/>
                      </a:solidFill>
                    </a:lnR>
                    <a:lnT w="9360" algn="ctr">
                      <a:solidFill>
                        <a:srgbClr val="A1A1A1"/>
                      </a:solidFill>
                    </a:lnT>
                    <a:lnB w="9360" algn="ctr">
                      <a:solidFill>
                        <a:srgbClr val="A1A1A1"/>
                      </a:solidFill>
                    </a:lnB>
                    <a:solidFill>
                      <a:srgbClr val="E3E3E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  <a:defRPr/>
                      </a:pPr>
                      <a:r>
                        <a:rPr lang="ru-RU" sz="1400" b="1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Критериальное значение показателя основного общего образования</a:t>
                      </a:r>
                      <a:endParaRPr sz="1400" b="1" strike="noStrike" spc="-1">
                        <a:latin typeface="Arial"/>
                      </a:endParaRPr>
                    </a:p>
                  </a:txBody>
                  <a:tcPr marL="3600" marR="3600">
                    <a:lnL w="9360" algn="ctr">
                      <a:solidFill>
                        <a:srgbClr val="A1A1A1"/>
                      </a:solidFill>
                    </a:lnL>
                    <a:lnR w="9360" algn="ctr">
                      <a:solidFill>
                        <a:srgbClr val="A1A1A1"/>
                      </a:solidFill>
                    </a:lnR>
                    <a:lnT w="9360" algn="ctr">
                      <a:solidFill>
                        <a:srgbClr val="A1A1A1"/>
                      </a:solidFill>
                    </a:lnT>
                    <a:lnB w="9360" algn="ctr">
                      <a:solidFill>
                        <a:srgbClr val="A1A1A1"/>
                      </a:solidFill>
                    </a:lnB>
                    <a:solidFill>
                      <a:srgbClr val="E3E3E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  <a:defRPr/>
                      </a:pPr>
                      <a:r>
                        <a:rPr lang="ru-RU" sz="1400" b="1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Кол-во баллов</a:t>
                      </a:r>
                      <a:endParaRPr sz="1400" b="1" strike="noStrike" spc="-1">
                        <a:latin typeface="Arial"/>
                      </a:endParaRPr>
                    </a:p>
                  </a:txBody>
                  <a:tcPr marL="3600" marR="3600">
                    <a:lnL w="9360" algn="ctr">
                      <a:solidFill>
                        <a:srgbClr val="A1A1A1"/>
                      </a:solidFill>
                    </a:lnL>
                    <a:lnR w="9360" algn="ctr">
                      <a:solidFill>
                        <a:srgbClr val="A1A1A1"/>
                      </a:solidFill>
                    </a:lnR>
                    <a:lnT w="9360" algn="ctr">
                      <a:solidFill>
                        <a:srgbClr val="A1A1A1"/>
                      </a:solidFill>
                    </a:lnT>
                    <a:lnB w="9360" algn="ctr">
                      <a:solidFill>
                        <a:srgbClr val="A1A1A1"/>
                      </a:solidFill>
                    </a:lnB>
                    <a:solidFill>
                      <a:srgbClr val="E3E3E3"/>
                    </a:solidFill>
                  </a:tcPr>
                </a:tc>
              </a:tr>
              <a:tr h="291600">
                <a:tc row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  <a:defRPr/>
                      </a:pPr>
                      <a:r>
                        <a:rPr lang="ru-RU" sz="1400" b="1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1</a:t>
                      </a:r>
                      <a:endParaRPr sz="1400" b="1" strike="noStrike" spc="-1">
                        <a:latin typeface="Arial"/>
                      </a:endParaRPr>
                    </a:p>
                  </a:txBody>
                  <a:tcPr marL="3600" marR="3600">
                    <a:lnL w="9360" algn="ctr">
                      <a:solidFill>
                        <a:srgbClr val="A1A1A1"/>
                      </a:solidFill>
                    </a:lnL>
                    <a:lnR w="9360" algn="ctr">
                      <a:solidFill>
                        <a:srgbClr val="A1A1A1"/>
                      </a:solidFill>
                    </a:lnR>
                    <a:lnT w="9360" algn="ctr">
                      <a:solidFill>
                        <a:srgbClr val="A1A1A1"/>
                      </a:solidFill>
                    </a:lnT>
                    <a:lnB w="9360" algn="ctr">
                      <a:solidFill>
                        <a:srgbClr val="A1A1A1"/>
                      </a:solidFill>
                    </a:lnB>
                    <a:solidFill>
                      <a:srgbClr val="E3E3E3"/>
                    </a:solidFill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  <a:defRPr/>
                      </a:pPr>
                      <a:r>
                        <a:rPr lang="ru-RU" sz="1400" b="0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Наличие электронной информационно-образовательной среды - АП</a:t>
                      </a:r>
                      <a:r>
                        <a:rPr lang="ru-RU" sz="1400" b="0" strike="noStrike" spc="-1" baseline="-25000">
                          <a:solidFill>
                            <a:srgbClr val="000000"/>
                          </a:solidFill>
                          <a:latin typeface="Arial"/>
                        </a:rPr>
                        <a:t>1</a:t>
                      </a:r>
                      <a:endParaRPr lang="ru-RU" sz="1400" b="0" strike="noStrike" spc="-1">
                        <a:latin typeface="Arial"/>
                      </a:endParaRPr>
                    </a:p>
                  </a:txBody>
                  <a:tcPr marL="3600" marR="3600">
                    <a:lnL w="9360" algn="ctr">
                      <a:solidFill>
                        <a:srgbClr val="A1A1A1"/>
                      </a:solidFill>
                    </a:lnL>
                    <a:lnR w="9360" algn="ctr">
                      <a:solidFill>
                        <a:srgbClr val="A1A1A1"/>
                      </a:solidFill>
                    </a:lnR>
                    <a:lnT w="9360" algn="ctr">
                      <a:solidFill>
                        <a:srgbClr val="A1A1A1"/>
                      </a:solidFill>
                    </a:lnT>
                    <a:lnB w="9360" algn="ctr">
                      <a:solidFill>
                        <a:srgbClr val="A1A1A1"/>
                      </a:solidFill>
                    </a:lnB>
                    <a:solidFill>
                      <a:srgbClr val="E3E3E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  <a:defRPr/>
                      </a:pPr>
                      <a:r>
                        <a:rPr lang="ru-RU" sz="1400" b="0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Имеется</a:t>
                      </a:r>
                      <a:endParaRPr lang="ru-RU" sz="1400" b="0" strike="noStrike" spc="-1">
                        <a:latin typeface="Arial"/>
                      </a:endParaRPr>
                    </a:p>
                  </a:txBody>
                  <a:tcPr marL="3600" marR="3600">
                    <a:lnL w="9360" algn="ctr">
                      <a:solidFill>
                        <a:srgbClr val="A1A1A1"/>
                      </a:solidFill>
                    </a:lnL>
                    <a:lnR w="9360" algn="ctr">
                      <a:solidFill>
                        <a:srgbClr val="A1A1A1"/>
                      </a:solidFill>
                    </a:lnR>
                    <a:lnT w="9360" algn="ctr">
                      <a:solidFill>
                        <a:srgbClr val="A1A1A1"/>
                      </a:solidFill>
                    </a:lnT>
                    <a:lnB w="9360" algn="ctr">
                      <a:solidFill>
                        <a:srgbClr val="A1A1A1"/>
                      </a:solidFill>
                    </a:lnB>
                    <a:solidFill>
                      <a:srgbClr val="E3E3E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  <a:defRPr/>
                      </a:pPr>
                      <a:r>
                        <a:rPr lang="ru-RU" sz="1400" b="0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5</a:t>
                      </a:r>
                      <a:endParaRPr lang="ru-RU" sz="1400" b="0" strike="noStrike" spc="-1">
                        <a:latin typeface="Arial"/>
                      </a:endParaRPr>
                    </a:p>
                  </a:txBody>
                  <a:tcPr marL="3600" marR="3600">
                    <a:lnL w="9360" algn="ctr">
                      <a:solidFill>
                        <a:srgbClr val="A1A1A1"/>
                      </a:solidFill>
                    </a:lnL>
                    <a:lnR w="9360" algn="ctr">
                      <a:solidFill>
                        <a:srgbClr val="A1A1A1"/>
                      </a:solidFill>
                    </a:lnR>
                    <a:lnT w="9360" algn="ctr">
                      <a:solidFill>
                        <a:srgbClr val="A1A1A1"/>
                      </a:solidFill>
                    </a:lnT>
                    <a:lnB w="9360" algn="ctr">
                      <a:solidFill>
                        <a:srgbClr val="A1A1A1"/>
                      </a:solidFill>
                    </a:lnB>
                    <a:solidFill>
                      <a:srgbClr val="E3E3E3"/>
                    </a:solidFill>
                  </a:tcPr>
                </a:tc>
              </a:tr>
              <a:tr h="291600">
                <a:tc vMerge="1">
                  <a:txBody>
                    <a:bodyPr/>
                    <a:lstStyle/>
                    <a:p>
                      <a:pPr>
                        <a:defRPr/>
                      </a:pPr>
                      <a:endParaRPr/>
                    </a:p>
                  </a:txBody>
                  <a:tcPr marL="90000" marR="90000">
                    <a:lnL w="12700" algn="ctr">
                      <a:noFill/>
                    </a:lnL>
                    <a:lnR w="12700" algn="ctr">
                      <a:noFill/>
                    </a:lnR>
                    <a:lnT w="12700" algn="ctr">
                      <a:noFill/>
                    </a:lnT>
                    <a:lnB w="12700" algn="ctr">
                      <a:noFill/>
                    </a:lnB>
                    <a:solidFill>
                      <a:srgbClr val="729FCF"/>
                    </a:solidFill>
                  </a:tcPr>
                </a:tc>
                <a:tc vMerge="1">
                  <a:txBody>
                    <a:bodyPr/>
                    <a:lstStyle/>
                    <a:p>
                      <a:pPr>
                        <a:defRPr/>
                      </a:pPr>
                      <a:endParaRPr/>
                    </a:p>
                  </a:txBody>
                  <a:tcPr marL="90000" marR="90000">
                    <a:lnL w="12700" algn="ctr">
                      <a:noFill/>
                    </a:lnL>
                    <a:lnR w="12700" algn="ctr">
                      <a:noFill/>
                    </a:lnR>
                    <a:lnT w="12700" algn="ctr">
                      <a:noFill/>
                    </a:lnT>
                    <a:lnB w="12700" algn="ctr"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  <a:defRPr/>
                      </a:pPr>
                      <a:r>
                        <a:rPr lang="ru-RU" sz="1400" b="0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Не имеется</a:t>
                      </a:r>
                      <a:endParaRPr lang="ru-RU" sz="1400" b="0" strike="noStrike" spc="-1">
                        <a:latin typeface="Arial"/>
                      </a:endParaRPr>
                    </a:p>
                  </a:txBody>
                  <a:tcPr marL="3600" marR="3600">
                    <a:lnL w="9360" algn="ctr">
                      <a:solidFill>
                        <a:srgbClr val="A1A1A1"/>
                      </a:solidFill>
                    </a:lnL>
                    <a:lnR w="9360" algn="ctr">
                      <a:solidFill>
                        <a:srgbClr val="A1A1A1"/>
                      </a:solidFill>
                    </a:lnR>
                    <a:lnT w="9360" algn="ctr">
                      <a:solidFill>
                        <a:srgbClr val="A1A1A1"/>
                      </a:solidFill>
                    </a:lnT>
                    <a:lnB w="9360" algn="ctr">
                      <a:solidFill>
                        <a:srgbClr val="A1A1A1"/>
                      </a:solidFill>
                    </a:lnB>
                    <a:solidFill>
                      <a:srgbClr val="E3E3E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  <a:defRPr/>
                      </a:pPr>
                      <a:r>
                        <a:rPr lang="ru-RU" sz="1400" b="0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0</a:t>
                      </a:r>
                      <a:endParaRPr lang="ru-RU" sz="1400" b="0" strike="noStrike" spc="-1">
                        <a:latin typeface="Arial"/>
                      </a:endParaRPr>
                    </a:p>
                  </a:txBody>
                  <a:tcPr marL="3600" marR="3600">
                    <a:lnL w="9360" algn="ctr">
                      <a:solidFill>
                        <a:srgbClr val="A1A1A1"/>
                      </a:solidFill>
                    </a:lnL>
                    <a:lnR w="9360" algn="ctr">
                      <a:solidFill>
                        <a:srgbClr val="A1A1A1"/>
                      </a:solidFill>
                    </a:lnR>
                    <a:lnT w="9360" algn="ctr">
                      <a:solidFill>
                        <a:srgbClr val="A1A1A1"/>
                      </a:solidFill>
                    </a:lnT>
                    <a:lnB w="9360" algn="ctr">
                      <a:solidFill>
                        <a:srgbClr val="A1A1A1"/>
                      </a:solidFill>
                    </a:lnB>
                    <a:solidFill>
                      <a:srgbClr val="E3E3E3"/>
                    </a:solidFill>
                  </a:tcPr>
                </a:tc>
              </a:tr>
              <a:tr h="291600">
                <a:tc row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  <a:defRPr/>
                      </a:pPr>
                      <a:r>
                        <a:rPr lang="ru-RU" sz="1400" b="1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2</a:t>
                      </a:r>
                      <a:endParaRPr sz="1400" b="1" strike="noStrike" spc="-1">
                        <a:latin typeface="Arial"/>
                      </a:endParaRPr>
                    </a:p>
                  </a:txBody>
                  <a:tcPr marL="3600" marR="3600">
                    <a:lnL w="9360" algn="ctr">
                      <a:solidFill>
                        <a:srgbClr val="A1A1A1"/>
                      </a:solidFill>
                    </a:lnL>
                    <a:lnR w="9360" algn="ctr">
                      <a:solidFill>
                        <a:srgbClr val="A1A1A1"/>
                      </a:solidFill>
                    </a:lnR>
                    <a:lnT w="9360" algn="ctr">
                      <a:solidFill>
                        <a:srgbClr val="A1A1A1"/>
                      </a:solidFill>
                    </a:lnT>
                    <a:lnB w="9360" algn="ctr">
                      <a:solidFill>
                        <a:srgbClr val="A1A1A1"/>
                      </a:solidFill>
                    </a:lnB>
                    <a:solidFill>
                      <a:srgbClr val="E3E3E3"/>
                    </a:solidFill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  <a:defRPr/>
                      </a:pPr>
                      <a:r>
                        <a:rPr lang="ru-RU" sz="1400" b="0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Участие обучающихся в оценочных мероприятиях, проведенных в рамках мониторинга системы образования, - АП</a:t>
                      </a:r>
                      <a:r>
                        <a:rPr lang="ru-RU" sz="1400" b="0" strike="noStrike" spc="-1" baseline="-25000">
                          <a:solidFill>
                            <a:srgbClr val="000000"/>
                          </a:solidFill>
                          <a:latin typeface="Arial"/>
                        </a:rPr>
                        <a:t>2</a:t>
                      </a:r>
                      <a:endParaRPr lang="ru-RU" sz="1400" b="0" strike="noStrike" spc="-1">
                        <a:latin typeface="Arial"/>
                      </a:endParaRPr>
                    </a:p>
                  </a:txBody>
                  <a:tcPr marL="3600" marR="3600">
                    <a:lnL w="9360" algn="ctr">
                      <a:solidFill>
                        <a:srgbClr val="A1A1A1"/>
                      </a:solidFill>
                    </a:lnL>
                    <a:lnR w="9360" algn="ctr">
                      <a:solidFill>
                        <a:srgbClr val="A1A1A1"/>
                      </a:solidFill>
                    </a:lnR>
                    <a:lnT w="9360" algn="ctr">
                      <a:solidFill>
                        <a:srgbClr val="A1A1A1"/>
                      </a:solidFill>
                    </a:lnT>
                    <a:lnB w="9360" algn="ctr">
                      <a:solidFill>
                        <a:srgbClr val="A1A1A1"/>
                      </a:solidFill>
                    </a:lnB>
                    <a:solidFill>
                      <a:srgbClr val="E3E3E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  <a:defRPr/>
                      </a:pPr>
                      <a:r>
                        <a:rPr lang="ru-RU" sz="1400" b="0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Принимали участие</a:t>
                      </a:r>
                      <a:endParaRPr lang="ru-RU" sz="1400" b="0" strike="noStrike" spc="-1">
                        <a:latin typeface="Arial"/>
                      </a:endParaRPr>
                    </a:p>
                  </a:txBody>
                  <a:tcPr marL="3600" marR="3600">
                    <a:lnL w="9360" algn="ctr">
                      <a:solidFill>
                        <a:srgbClr val="A1A1A1"/>
                      </a:solidFill>
                    </a:lnL>
                    <a:lnR w="9360" algn="ctr">
                      <a:solidFill>
                        <a:srgbClr val="A1A1A1"/>
                      </a:solidFill>
                    </a:lnR>
                    <a:lnT w="9360" algn="ctr">
                      <a:solidFill>
                        <a:srgbClr val="A1A1A1"/>
                      </a:solidFill>
                    </a:lnT>
                    <a:lnB w="9360" algn="ctr">
                      <a:solidFill>
                        <a:srgbClr val="A1A1A1"/>
                      </a:solidFill>
                    </a:lnB>
                    <a:solidFill>
                      <a:srgbClr val="E3E3E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  <a:defRPr/>
                      </a:pPr>
                      <a:r>
                        <a:rPr lang="ru-RU" sz="1400" b="0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10</a:t>
                      </a:r>
                      <a:endParaRPr lang="ru-RU" sz="1400" b="0" strike="noStrike" spc="-1">
                        <a:latin typeface="Arial"/>
                      </a:endParaRPr>
                    </a:p>
                  </a:txBody>
                  <a:tcPr marL="3600" marR="3600">
                    <a:lnL w="9360" algn="ctr">
                      <a:solidFill>
                        <a:srgbClr val="A1A1A1"/>
                      </a:solidFill>
                    </a:lnL>
                    <a:lnR w="9360" algn="ctr">
                      <a:solidFill>
                        <a:srgbClr val="A1A1A1"/>
                      </a:solidFill>
                    </a:lnR>
                    <a:lnT w="9360" algn="ctr">
                      <a:solidFill>
                        <a:srgbClr val="A1A1A1"/>
                      </a:solidFill>
                    </a:lnT>
                    <a:lnB w="9360" algn="ctr">
                      <a:solidFill>
                        <a:srgbClr val="A1A1A1"/>
                      </a:solidFill>
                    </a:lnB>
                    <a:solidFill>
                      <a:srgbClr val="E3E3E3"/>
                    </a:solidFill>
                  </a:tcPr>
                </a:tc>
              </a:tr>
              <a:tr h="320760">
                <a:tc vMerge="1">
                  <a:txBody>
                    <a:bodyPr/>
                    <a:lstStyle/>
                    <a:p>
                      <a:pPr>
                        <a:defRPr/>
                      </a:pPr>
                      <a:endParaRPr/>
                    </a:p>
                  </a:txBody>
                  <a:tcPr marL="90000" marR="90000">
                    <a:lnL w="12700" algn="ctr">
                      <a:noFill/>
                    </a:lnL>
                    <a:lnR w="12700" algn="ctr">
                      <a:noFill/>
                    </a:lnR>
                    <a:lnT w="12700" algn="ctr">
                      <a:noFill/>
                    </a:lnT>
                    <a:lnB w="12700" algn="ctr">
                      <a:noFill/>
                    </a:lnB>
                    <a:solidFill>
                      <a:srgbClr val="729FCF"/>
                    </a:solidFill>
                  </a:tcPr>
                </a:tc>
                <a:tc vMerge="1">
                  <a:txBody>
                    <a:bodyPr/>
                    <a:lstStyle/>
                    <a:p>
                      <a:pPr>
                        <a:defRPr/>
                      </a:pPr>
                      <a:endParaRPr/>
                    </a:p>
                  </a:txBody>
                  <a:tcPr marL="90000" marR="90000">
                    <a:lnL w="12700" algn="ctr">
                      <a:noFill/>
                    </a:lnL>
                    <a:lnR w="12700" algn="ctr">
                      <a:noFill/>
                    </a:lnR>
                    <a:lnT w="12700" algn="ctr">
                      <a:noFill/>
                    </a:lnT>
                    <a:lnB w="12700" algn="ctr"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  <a:defRPr/>
                      </a:pPr>
                      <a:r>
                        <a:rPr lang="ru-RU" sz="1400" b="0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Не принимали участие</a:t>
                      </a:r>
                      <a:endParaRPr lang="ru-RU" sz="1400" b="0" strike="noStrike" spc="-1">
                        <a:latin typeface="Arial"/>
                      </a:endParaRPr>
                    </a:p>
                  </a:txBody>
                  <a:tcPr marL="3600" marR="3600">
                    <a:lnL w="9360" algn="ctr">
                      <a:solidFill>
                        <a:srgbClr val="A1A1A1"/>
                      </a:solidFill>
                    </a:lnL>
                    <a:lnR w="9360" algn="ctr">
                      <a:solidFill>
                        <a:srgbClr val="A1A1A1"/>
                      </a:solidFill>
                    </a:lnR>
                    <a:lnT w="9360" algn="ctr">
                      <a:solidFill>
                        <a:srgbClr val="A1A1A1"/>
                      </a:solidFill>
                    </a:lnT>
                    <a:lnB w="9360" algn="ctr">
                      <a:solidFill>
                        <a:srgbClr val="A1A1A1"/>
                      </a:solidFill>
                    </a:lnB>
                    <a:solidFill>
                      <a:srgbClr val="E3E3E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  <a:defRPr/>
                      </a:pPr>
                      <a:r>
                        <a:rPr lang="ru-RU" sz="1400" b="0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0</a:t>
                      </a:r>
                      <a:endParaRPr lang="ru-RU" sz="1400" b="0" strike="noStrike" spc="-1">
                        <a:latin typeface="Arial"/>
                      </a:endParaRPr>
                    </a:p>
                  </a:txBody>
                  <a:tcPr marL="3600" marR="3600">
                    <a:lnL w="9360" algn="ctr">
                      <a:solidFill>
                        <a:srgbClr val="A1A1A1"/>
                      </a:solidFill>
                    </a:lnL>
                    <a:lnR w="9360" algn="ctr">
                      <a:solidFill>
                        <a:srgbClr val="A1A1A1"/>
                      </a:solidFill>
                    </a:lnR>
                    <a:lnT w="9360" algn="ctr">
                      <a:solidFill>
                        <a:srgbClr val="A1A1A1"/>
                      </a:solidFill>
                    </a:lnT>
                    <a:lnB w="9360" algn="ctr">
                      <a:solidFill>
                        <a:srgbClr val="A1A1A1"/>
                      </a:solidFill>
                    </a:lnB>
                    <a:solidFill>
                      <a:srgbClr val="E3E3E3"/>
                    </a:solidFill>
                  </a:tcPr>
                </a:tc>
              </a:tr>
              <a:tr h="291600">
                <a:tc rowSpan="3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  <a:defRPr/>
                      </a:pPr>
                      <a:r>
                        <a:rPr lang="ru-RU" sz="1400" b="1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3</a:t>
                      </a:r>
                      <a:endParaRPr sz="1400" b="1" strike="noStrike" spc="-1">
                        <a:latin typeface="Arial"/>
                      </a:endParaRPr>
                    </a:p>
                  </a:txBody>
                  <a:tcPr marL="3600" marR="3600">
                    <a:lnL w="9360" algn="ctr">
                      <a:solidFill>
                        <a:srgbClr val="A1A1A1"/>
                      </a:solidFill>
                    </a:lnL>
                    <a:lnR w="9360" algn="ctr">
                      <a:solidFill>
                        <a:srgbClr val="A1A1A1"/>
                      </a:solidFill>
                    </a:lnR>
                    <a:lnT w="9360" algn="ctr">
                      <a:solidFill>
                        <a:srgbClr val="A1A1A1"/>
                      </a:solidFill>
                    </a:lnT>
                    <a:lnB w="9360" algn="ctr">
                      <a:solidFill>
                        <a:srgbClr val="A1A1A1"/>
                      </a:solidFill>
                    </a:lnB>
                    <a:solidFill>
                      <a:srgbClr val="E3E3E3"/>
                    </a:solidFill>
                  </a:tcPr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  <a:defRPr/>
                      </a:pPr>
                      <a:r>
                        <a:rPr lang="ru-RU" sz="1400" b="0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Доля педагогических работников, имеющих первую или высшую квалификационные категории, ученое звание и (или) ученую степень и (или) лиц, приравненных к ним, в общей численности педагогических работников, участвующих в реализации основной образовательной программы основного общего образования, - АП</a:t>
                      </a:r>
                      <a:r>
                        <a:rPr lang="ru-RU" sz="1400" b="0" strike="noStrike" spc="-1" baseline="-25000">
                          <a:solidFill>
                            <a:srgbClr val="000000"/>
                          </a:solidFill>
                          <a:latin typeface="Arial"/>
                        </a:rPr>
                        <a:t>3</a:t>
                      </a:r>
                      <a:endParaRPr lang="ru-RU" sz="1400" b="0" strike="noStrike" spc="-1">
                        <a:latin typeface="Arial"/>
                      </a:endParaRPr>
                    </a:p>
                  </a:txBody>
                  <a:tcPr marL="3600" marR="3600">
                    <a:lnL w="9360" algn="ctr">
                      <a:solidFill>
                        <a:srgbClr val="A1A1A1"/>
                      </a:solidFill>
                    </a:lnL>
                    <a:lnR w="9360" algn="ctr">
                      <a:solidFill>
                        <a:srgbClr val="A1A1A1"/>
                      </a:solidFill>
                    </a:lnR>
                    <a:lnT w="9360" algn="ctr">
                      <a:solidFill>
                        <a:srgbClr val="A1A1A1"/>
                      </a:solidFill>
                    </a:lnT>
                    <a:lnB w="9360" algn="ctr">
                      <a:solidFill>
                        <a:srgbClr val="A1A1A1"/>
                      </a:solidFill>
                    </a:lnB>
                    <a:solidFill>
                      <a:srgbClr val="E3E3E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  <a:defRPr/>
                      </a:pPr>
                      <a:r>
                        <a:rPr lang="ru-RU" sz="1400" b="0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50% и более</a:t>
                      </a:r>
                      <a:endParaRPr lang="ru-RU" sz="1400" b="0" strike="noStrike" spc="-1">
                        <a:latin typeface="Arial"/>
                      </a:endParaRPr>
                    </a:p>
                  </a:txBody>
                  <a:tcPr marL="3600" marR="3600">
                    <a:lnL w="9360" algn="ctr">
                      <a:solidFill>
                        <a:srgbClr val="A1A1A1"/>
                      </a:solidFill>
                    </a:lnL>
                    <a:lnR w="9360" algn="ctr">
                      <a:solidFill>
                        <a:srgbClr val="A1A1A1"/>
                      </a:solidFill>
                    </a:lnR>
                    <a:lnT w="9360" algn="ctr">
                      <a:solidFill>
                        <a:srgbClr val="A1A1A1"/>
                      </a:solidFill>
                    </a:lnT>
                    <a:lnB w="9360" algn="ctr">
                      <a:solidFill>
                        <a:srgbClr val="A1A1A1"/>
                      </a:solidFill>
                    </a:lnB>
                    <a:solidFill>
                      <a:srgbClr val="E3E3E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  <a:defRPr/>
                      </a:pPr>
                      <a:r>
                        <a:rPr lang="ru-RU" sz="1400" b="0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10</a:t>
                      </a:r>
                      <a:endParaRPr lang="ru-RU" sz="1400" b="0" strike="noStrike" spc="-1">
                        <a:latin typeface="Arial"/>
                      </a:endParaRPr>
                    </a:p>
                  </a:txBody>
                  <a:tcPr marL="3600" marR="3600">
                    <a:lnL w="9360" algn="ctr">
                      <a:solidFill>
                        <a:srgbClr val="A1A1A1"/>
                      </a:solidFill>
                    </a:lnL>
                    <a:lnR w="9360" algn="ctr">
                      <a:solidFill>
                        <a:srgbClr val="A1A1A1"/>
                      </a:solidFill>
                    </a:lnR>
                    <a:lnT w="9360" algn="ctr">
                      <a:solidFill>
                        <a:srgbClr val="A1A1A1"/>
                      </a:solidFill>
                    </a:lnT>
                    <a:lnB w="9360" algn="ctr">
                      <a:solidFill>
                        <a:srgbClr val="A1A1A1"/>
                      </a:solidFill>
                    </a:lnB>
                    <a:solidFill>
                      <a:srgbClr val="E3E3E3"/>
                    </a:solidFill>
                  </a:tcPr>
                </a:tc>
              </a:tr>
              <a:tr h="291600">
                <a:tc vMerge="1">
                  <a:txBody>
                    <a:bodyPr/>
                    <a:lstStyle/>
                    <a:p>
                      <a:pPr>
                        <a:defRPr/>
                      </a:pPr>
                      <a:endParaRPr/>
                    </a:p>
                  </a:txBody>
                  <a:tcPr marL="90000" marR="90000">
                    <a:lnL w="12700" algn="ctr">
                      <a:noFill/>
                    </a:lnL>
                    <a:lnR w="12700" algn="ctr">
                      <a:noFill/>
                    </a:lnR>
                    <a:lnT w="12700" algn="ctr">
                      <a:noFill/>
                    </a:lnT>
                    <a:lnB w="12700" algn="ctr">
                      <a:noFill/>
                    </a:lnB>
                    <a:solidFill>
                      <a:srgbClr val="729FCF"/>
                    </a:solidFill>
                  </a:tcPr>
                </a:tc>
                <a:tc vMerge="1">
                  <a:txBody>
                    <a:bodyPr/>
                    <a:lstStyle/>
                    <a:p>
                      <a:pPr>
                        <a:defRPr/>
                      </a:pPr>
                      <a:endParaRPr/>
                    </a:p>
                  </a:txBody>
                  <a:tcPr marL="90000" marR="90000">
                    <a:lnL w="12700" algn="ctr">
                      <a:noFill/>
                    </a:lnL>
                    <a:lnR w="12700" algn="ctr">
                      <a:noFill/>
                    </a:lnR>
                    <a:lnT w="12700" algn="ctr">
                      <a:noFill/>
                    </a:lnT>
                    <a:lnB w="12700" algn="ctr"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  <a:defRPr/>
                      </a:pPr>
                      <a:r>
                        <a:rPr lang="ru-RU" sz="1400" b="0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20% - 49%</a:t>
                      </a:r>
                      <a:endParaRPr lang="ru-RU" sz="1400" b="0" strike="noStrike" spc="-1">
                        <a:latin typeface="Arial"/>
                      </a:endParaRPr>
                    </a:p>
                  </a:txBody>
                  <a:tcPr marL="3600" marR="3600">
                    <a:lnL w="9360" algn="ctr">
                      <a:solidFill>
                        <a:srgbClr val="A1A1A1"/>
                      </a:solidFill>
                    </a:lnL>
                    <a:lnR w="9360" algn="ctr">
                      <a:solidFill>
                        <a:srgbClr val="A1A1A1"/>
                      </a:solidFill>
                    </a:lnR>
                    <a:lnT w="9360" algn="ctr">
                      <a:solidFill>
                        <a:srgbClr val="A1A1A1"/>
                      </a:solidFill>
                    </a:lnT>
                    <a:lnB w="9360" algn="ctr">
                      <a:solidFill>
                        <a:srgbClr val="A1A1A1"/>
                      </a:solidFill>
                    </a:lnB>
                    <a:solidFill>
                      <a:srgbClr val="E3E3E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  <a:defRPr/>
                      </a:pPr>
                      <a:r>
                        <a:rPr lang="ru-RU" sz="1400" b="0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5</a:t>
                      </a:r>
                      <a:endParaRPr lang="ru-RU" sz="1400" b="0" strike="noStrike" spc="-1">
                        <a:latin typeface="Arial"/>
                      </a:endParaRPr>
                    </a:p>
                  </a:txBody>
                  <a:tcPr marL="3600" marR="3600">
                    <a:lnL w="9360" algn="ctr">
                      <a:solidFill>
                        <a:srgbClr val="A1A1A1"/>
                      </a:solidFill>
                    </a:lnL>
                    <a:lnR w="9360" algn="ctr">
                      <a:solidFill>
                        <a:srgbClr val="A1A1A1"/>
                      </a:solidFill>
                    </a:lnR>
                    <a:lnT w="9360" algn="ctr">
                      <a:solidFill>
                        <a:srgbClr val="A1A1A1"/>
                      </a:solidFill>
                    </a:lnT>
                    <a:lnB w="9360" algn="ctr">
                      <a:solidFill>
                        <a:srgbClr val="A1A1A1"/>
                      </a:solidFill>
                    </a:lnB>
                    <a:solidFill>
                      <a:srgbClr val="E3E3E3"/>
                    </a:solidFill>
                  </a:tcPr>
                </a:tc>
              </a:tr>
              <a:tr h="416520">
                <a:tc vMerge="1">
                  <a:txBody>
                    <a:bodyPr/>
                    <a:lstStyle/>
                    <a:p>
                      <a:pPr>
                        <a:defRPr/>
                      </a:pPr>
                      <a:endParaRPr/>
                    </a:p>
                  </a:txBody>
                  <a:tcPr marL="90000" marR="90000">
                    <a:lnL w="12700" algn="ctr">
                      <a:noFill/>
                    </a:lnL>
                    <a:lnR w="12700" algn="ctr">
                      <a:noFill/>
                    </a:lnR>
                    <a:lnT w="12700" algn="ctr">
                      <a:noFill/>
                    </a:lnT>
                    <a:lnB w="12700" algn="ctr">
                      <a:noFill/>
                    </a:lnB>
                    <a:solidFill>
                      <a:srgbClr val="729FCF"/>
                    </a:solidFill>
                  </a:tcPr>
                </a:tc>
                <a:tc vMerge="1">
                  <a:txBody>
                    <a:bodyPr/>
                    <a:lstStyle/>
                    <a:p>
                      <a:pPr>
                        <a:defRPr/>
                      </a:pPr>
                      <a:endParaRPr/>
                    </a:p>
                  </a:txBody>
                  <a:tcPr marL="90000" marR="90000">
                    <a:lnL w="12700" algn="ctr">
                      <a:noFill/>
                    </a:lnL>
                    <a:lnR w="12700" algn="ctr">
                      <a:noFill/>
                    </a:lnR>
                    <a:lnT w="12700" algn="ctr">
                      <a:noFill/>
                    </a:lnT>
                    <a:lnB w="12700" algn="ctr"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  <a:defRPr/>
                      </a:pPr>
                      <a:r>
                        <a:rPr lang="ru-RU" sz="1400" b="0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Менее 20%</a:t>
                      </a:r>
                      <a:endParaRPr lang="ru-RU" sz="1400" b="0" strike="noStrike" spc="-1">
                        <a:latin typeface="Arial"/>
                      </a:endParaRPr>
                    </a:p>
                  </a:txBody>
                  <a:tcPr marL="3600" marR="3600">
                    <a:lnL w="9360" algn="ctr">
                      <a:solidFill>
                        <a:srgbClr val="A1A1A1"/>
                      </a:solidFill>
                    </a:lnL>
                    <a:lnR w="9360" algn="ctr">
                      <a:solidFill>
                        <a:srgbClr val="A1A1A1"/>
                      </a:solidFill>
                    </a:lnR>
                    <a:lnT w="9360" algn="ctr">
                      <a:solidFill>
                        <a:srgbClr val="A1A1A1"/>
                      </a:solidFill>
                    </a:lnT>
                    <a:lnB w="9360" algn="ctr">
                      <a:solidFill>
                        <a:srgbClr val="A1A1A1"/>
                      </a:solidFill>
                    </a:lnB>
                    <a:solidFill>
                      <a:srgbClr val="E3E3E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  <a:defRPr/>
                      </a:pPr>
                      <a:r>
                        <a:rPr lang="ru-RU" sz="1400" b="0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0</a:t>
                      </a:r>
                      <a:endParaRPr lang="ru-RU" sz="1400" b="0" strike="noStrike" spc="-1">
                        <a:latin typeface="Arial"/>
                      </a:endParaRPr>
                    </a:p>
                  </a:txBody>
                  <a:tcPr marL="3600" marR="3600">
                    <a:lnL w="9360" algn="ctr">
                      <a:solidFill>
                        <a:srgbClr val="A1A1A1"/>
                      </a:solidFill>
                    </a:lnL>
                    <a:lnR w="9360" algn="ctr">
                      <a:solidFill>
                        <a:srgbClr val="A1A1A1"/>
                      </a:solidFill>
                    </a:lnR>
                    <a:lnT w="9360" algn="ctr">
                      <a:solidFill>
                        <a:srgbClr val="A1A1A1"/>
                      </a:solidFill>
                    </a:lnT>
                    <a:lnB w="9360" algn="ctr">
                      <a:solidFill>
                        <a:srgbClr val="A1A1A1"/>
                      </a:solidFill>
                    </a:lnB>
                    <a:solidFill>
                      <a:srgbClr val="E3E3E3"/>
                    </a:solidFill>
                  </a:tcPr>
                </a:tc>
              </a:tr>
              <a:tr h="291600">
                <a:tc rowSpan="3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  <a:defRPr/>
                      </a:pPr>
                      <a:r>
                        <a:rPr lang="ru-RU" sz="1400" b="1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4</a:t>
                      </a:r>
                      <a:endParaRPr sz="1400" b="1" strike="noStrike" spc="-1">
                        <a:latin typeface="Arial"/>
                      </a:endParaRPr>
                    </a:p>
                  </a:txBody>
                  <a:tcPr marL="3600" marR="3600">
                    <a:lnL w="9360" algn="ctr">
                      <a:solidFill>
                        <a:srgbClr val="A1A1A1"/>
                      </a:solidFill>
                    </a:lnL>
                    <a:lnR w="9360" algn="ctr">
                      <a:solidFill>
                        <a:srgbClr val="A1A1A1"/>
                      </a:solidFill>
                    </a:lnR>
                    <a:lnT w="9360" algn="ctr">
                      <a:solidFill>
                        <a:srgbClr val="A1A1A1"/>
                      </a:solidFill>
                    </a:lnT>
                    <a:lnB w="9360" algn="ctr">
                      <a:solidFill>
                        <a:srgbClr val="A1A1A1"/>
                      </a:solidFill>
                    </a:lnB>
                    <a:solidFill>
                      <a:srgbClr val="E3E3E3"/>
                    </a:solidFill>
                  </a:tcPr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  <a:defRPr/>
                      </a:pPr>
                      <a:r>
                        <a:rPr lang="ru-RU" sz="1400" b="0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Доля педагогических работников, прошедших повышение квалификации по профилю педагогической деятельности за последние 3 года, в общем числе педагогических работников, участвующих в реализации основной образовательной программы основного общего образования, - АП</a:t>
                      </a:r>
                      <a:r>
                        <a:rPr lang="ru-RU" sz="1400" b="0" strike="noStrike" spc="-1" baseline="-25000">
                          <a:solidFill>
                            <a:srgbClr val="000000"/>
                          </a:solidFill>
                          <a:latin typeface="Arial"/>
                        </a:rPr>
                        <a:t>4</a:t>
                      </a:r>
                      <a:endParaRPr lang="ru-RU" sz="1400" b="0" strike="noStrike" spc="-1">
                        <a:latin typeface="Arial"/>
                      </a:endParaRPr>
                    </a:p>
                  </a:txBody>
                  <a:tcPr marL="3600" marR="3600">
                    <a:lnL w="9360" algn="ctr">
                      <a:solidFill>
                        <a:srgbClr val="A1A1A1"/>
                      </a:solidFill>
                    </a:lnL>
                    <a:lnR w="9360" algn="ctr">
                      <a:solidFill>
                        <a:srgbClr val="A1A1A1"/>
                      </a:solidFill>
                    </a:lnR>
                    <a:lnT w="9360" algn="ctr">
                      <a:solidFill>
                        <a:srgbClr val="A1A1A1"/>
                      </a:solidFill>
                    </a:lnT>
                    <a:lnB w="9360" algn="ctr">
                      <a:solidFill>
                        <a:srgbClr val="A1A1A1"/>
                      </a:solidFill>
                    </a:lnB>
                    <a:solidFill>
                      <a:srgbClr val="E3E3E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  <a:defRPr/>
                      </a:pPr>
                      <a:r>
                        <a:rPr lang="ru-RU" sz="1400" b="0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90% и более</a:t>
                      </a:r>
                      <a:endParaRPr lang="ru-RU" sz="1400" b="0" strike="noStrike" spc="-1">
                        <a:latin typeface="Arial"/>
                      </a:endParaRPr>
                    </a:p>
                  </a:txBody>
                  <a:tcPr marL="3600" marR="3600">
                    <a:lnL w="9360" algn="ctr">
                      <a:solidFill>
                        <a:srgbClr val="A1A1A1"/>
                      </a:solidFill>
                    </a:lnL>
                    <a:lnR w="9360" algn="ctr">
                      <a:solidFill>
                        <a:srgbClr val="A1A1A1"/>
                      </a:solidFill>
                    </a:lnR>
                    <a:lnT w="9360" algn="ctr">
                      <a:solidFill>
                        <a:srgbClr val="A1A1A1"/>
                      </a:solidFill>
                    </a:lnT>
                    <a:lnB w="9360" algn="ctr">
                      <a:solidFill>
                        <a:srgbClr val="A1A1A1"/>
                      </a:solidFill>
                    </a:lnB>
                    <a:solidFill>
                      <a:srgbClr val="E3E3E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  <a:defRPr/>
                      </a:pPr>
                      <a:r>
                        <a:rPr lang="ru-RU" sz="1400" b="0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10</a:t>
                      </a:r>
                      <a:endParaRPr lang="ru-RU" sz="1400" b="0" strike="noStrike" spc="-1">
                        <a:latin typeface="Arial"/>
                      </a:endParaRPr>
                    </a:p>
                  </a:txBody>
                  <a:tcPr marL="3600" marR="3600">
                    <a:lnL w="9360" algn="ctr">
                      <a:solidFill>
                        <a:srgbClr val="A1A1A1"/>
                      </a:solidFill>
                    </a:lnL>
                    <a:lnR w="9360" algn="ctr">
                      <a:solidFill>
                        <a:srgbClr val="A1A1A1"/>
                      </a:solidFill>
                    </a:lnR>
                    <a:lnT w="9360" algn="ctr">
                      <a:solidFill>
                        <a:srgbClr val="A1A1A1"/>
                      </a:solidFill>
                    </a:lnT>
                    <a:lnB w="9360" algn="ctr">
                      <a:solidFill>
                        <a:srgbClr val="A1A1A1"/>
                      </a:solidFill>
                    </a:lnB>
                    <a:solidFill>
                      <a:srgbClr val="E3E3E3"/>
                    </a:solidFill>
                  </a:tcPr>
                </a:tc>
              </a:tr>
              <a:tr h="291600">
                <a:tc vMerge="1">
                  <a:txBody>
                    <a:bodyPr/>
                    <a:lstStyle/>
                    <a:p>
                      <a:pPr>
                        <a:defRPr/>
                      </a:pPr>
                      <a:endParaRPr/>
                    </a:p>
                  </a:txBody>
                  <a:tcPr marL="90000" marR="90000">
                    <a:lnL w="12700" algn="ctr">
                      <a:noFill/>
                    </a:lnL>
                    <a:lnR w="12700" algn="ctr">
                      <a:noFill/>
                    </a:lnR>
                    <a:lnT w="12700" algn="ctr">
                      <a:noFill/>
                    </a:lnT>
                    <a:lnB w="12700" algn="ctr">
                      <a:noFill/>
                    </a:lnB>
                    <a:solidFill>
                      <a:srgbClr val="729FCF"/>
                    </a:solidFill>
                  </a:tcPr>
                </a:tc>
                <a:tc vMerge="1">
                  <a:txBody>
                    <a:bodyPr/>
                    <a:lstStyle/>
                    <a:p>
                      <a:pPr>
                        <a:defRPr/>
                      </a:pPr>
                      <a:endParaRPr/>
                    </a:p>
                  </a:txBody>
                  <a:tcPr marL="90000" marR="90000">
                    <a:lnL w="12700" algn="ctr">
                      <a:noFill/>
                    </a:lnL>
                    <a:lnR w="12700" algn="ctr">
                      <a:noFill/>
                    </a:lnR>
                    <a:lnT w="12700" algn="ctr">
                      <a:noFill/>
                    </a:lnT>
                    <a:lnB w="12700" algn="ctr"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  <a:defRPr/>
                      </a:pPr>
                      <a:r>
                        <a:rPr lang="ru-RU" sz="1400" b="0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70% - 89%</a:t>
                      </a:r>
                      <a:endParaRPr lang="ru-RU" sz="1400" b="0" strike="noStrike" spc="-1">
                        <a:latin typeface="Arial"/>
                      </a:endParaRPr>
                    </a:p>
                  </a:txBody>
                  <a:tcPr marL="3600" marR="3600">
                    <a:lnL w="9360" algn="ctr">
                      <a:solidFill>
                        <a:srgbClr val="A1A1A1"/>
                      </a:solidFill>
                    </a:lnL>
                    <a:lnR w="9360" algn="ctr">
                      <a:solidFill>
                        <a:srgbClr val="A1A1A1"/>
                      </a:solidFill>
                    </a:lnR>
                    <a:lnT w="9360" algn="ctr">
                      <a:solidFill>
                        <a:srgbClr val="A1A1A1"/>
                      </a:solidFill>
                    </a:lnT>
                    <a:lnB w="9360" algn="ctr">
                      <a:solidFill>
                        <a:srgbClr val="A1A1A1"/>
                      </a:solidFill>
                    </a:lnB>
                    <a:solidFill>
                      <a:srgbClr val="E3E3E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  <a:defRPr/>
                      </a:pPr>
                      <a:r>
                        <a:rPr lang="ru-RU" sz="1400" b="0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5</a:t>
                      </a:r>
                      <a:endParaRPr lang="ru-RU" sz="1400" b="0" strike="noStrike" spc="-1">
                        <a:latin typeface="Arial"/>
                      </a:endParaRPr>
                    </a:p>
                  </a:txBody>
                  <a:tcPr marL="3600" marR="3600">
                    <a:lnL w="9360" algn="ctr">
                      <a:solidFill>
                        <a:srgbClr val="A1A1A1"/>
                      </a:solidFill>
                    </a:lnL>
                    <a:lnR w="9360" algn="ctr">
                      <a:solidFill>
                        <a:srgbClr val="A1A1A1"/>
                      </a:solidFill>
                    </a:lnR>
                    <a:lnT w="9360" algn="ctr">
                      <a:solidFill>
                        <a:srgbClr val="A1A1A1"/>
                      </a:solidFill>
                    </a:lnT>
                    <a:lnB w="9360" algn="ctr">
                      <a:solidFill>
                        <a:srgbClr val="A1A1A1"/>
                      </a:solidFill>
                    </a:lnB>
                    <a:solidFill>
                      <a:srgbClr val="E3E3E3"/>
                    </a:solidFill>
                  </a:tcPr>
                </a:tc>
              </a:tr>
              <a:tr h="532800">
                <a:tc vMerge="1">
                  <a:txBody>
                    <a:bodyPr/>
                    <a:lstStyle/>
                    <a:p>
                      <a:pPr>
                        <a:defRPr/>
                      </a:pPr>
                      <a:endParaRPr/>
                    </a:p>
                  </a:txBody>
                  <a:tcPr marL="90000" marR="90000">
                    <a:lnL w="12700" algn="ctr">
                      <a:noFill/>
                    </a:lnL>
                    <a:lnR w="12700" algn="ctr">
                      <a:noFill/>
                    </a:lnR>
                    <a:lnT w="12700" algn="ctr">
                      <a:noFill/>
                    </a:lnT>
                    <a:lnB w="12700" algn="ctr">
                      <a:noFill/>
                    </a:lnB>
                    <a:solidFill>
                      <a:srgbClr val="729FCF"/>
                    </a:solidFill>
                  </a:tcPr>
                </a:tc>
                <a:tc vMerge="1">
                  <a:txBody>
                    <a:bodyPr/>
                    <a:lstStyle/>
                    <a:p>
                      <a:pPr>
                        <a:defRPr/>
                      </a:pPr>
                      <a:endParaRPr/>
                    </a:p>
                  </a:txBody>
                  <a:tcPr marL="90000" marR="90000">
                    <a:lnL w="12700" algn="ctr">
                      <a:noFill/>
                    </a:lnL>
                    <a:lnR w="12700" algn="ctr">
                      <a:noFill/>
                    </a:lnR>
                    <a:lnT w="12700" algn="ctr">
                      <a:noFill/>
                    </a:lnT>
                    <a:lnB w="12700" algn="ctr"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  <a:defRPr/>
                      </a:pPr>
                      <a:r>
                        <a:rPr lang="ru-RU" sz="1400" b="0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Менее 70%</a:t>
                      </a:r>
                      <a:endParaRPr lang="ru-RU" sz="1400" b="0" strike="noStrike" spc="-1">
                        <a:latin typeface="Arial"/>
                      </a:endParaRPr>
                    </a:p>
                  </a:txBody>
                  <a:tcPr marL="3600" marR="3600">
                    <a:lnL w="9360" algn="ctr">
                      <a:solidFill>
                        <a:srgbClr val="A1A1A1"/>
                      </a:solidFill>
                    </a:lnL>
                    <a:lnR w="9360" algn="ctr">
                      <a:solidFill>
                        <a:srgbClr val="A1A1A1"/>
                      </a:solidFill>
                    </a:lnR>
                    <a:lnT w="9360" algn="ctr">
                      <a:solidFill>
                        <a:srgbClr val="A1A1A1"/>
                      </a:solidFill>
                    </a:lnT>
                    <a:lnB w="9360" algn="ctr">
                      <a:solidFill>
                        <a:srgbClr val="A1A1A1"/>
                      </a:solidFill>
                    </a:lnB>
                    <a:solidFill>
                      <a:srgbClr val="E3E3E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  <a:defRPr/>
                      </a:pPr>
                      <a:r>
                        <a:rPr lang="ru-RU" sz="1400" b="0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0</a:t>
                      </a:r>
                      <a:endParaRPr lang="ru-RU" sz="1400" b="0" strike="noStrike" spc="-1">
                        <a:latin typeface="Arial"/>
                      </a:endParaRPr>
                    </a:p>
                  </a:txBody>
                  <a:tcPr marL="3600" marR="3600">
                    <a:lnL w="9360" algn="ctr">
                      <a:solidFill>
                        <a:srgbClr val="A1A1A1"/>
                      </a:solidFill>
                    </a:lnL>
                    <a:lnR w="9360" algn="ctr">
                      <a:solidFill>
                        <a:srgbClr val="A1A1A1"/>
                      </a:solidFill>
                    </a:lnR>
                    <a:lnT w="9360" algn="ctr">
                      <a:solidFill>
                        <a:srgbClr val="A1A1A1"/>
                      </a:solidFill>
                    </a:lnT>
                    <a:lnB w="9360" algn="ctr">
                      <a:solidFill>
                        <a:srgbClr val="A1A1A1"/>
                      </a:solidFill>
                    </a:lnB>
                    <a:solidFill>
                      <a:srgbClr val="E3E3E3"/>
                    </a:solidFill>
                  </a:tcPr>
                </a:tc>
              </a:tr>
              <a:tr h="291600">
                <a:tc rowSpan="3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  <a:defRPr/>
                      </a:pPr>
                      <a:r>
                        <a:rPr lang="ru-RU" sz="1400" b="1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5</a:t>
                      </a:r>
                      <a:endParaRPr sz="1400" b="1" strike="noStrike" spc="-1">
                        <a:latin typeface="Arial"/>
                      </a:endParaRPr>
                    </a:p>
                  </a:txBody>
                  <a:tcPr marL="3600" marR="3600">
                    <a:lnL w="9360" algn="ctr">
                      <a:solidFill>
                        <a:srgbClr val="A1A1A1"/>
                      </a:solidFill>
                    </a:lnL>
                    <a:lnR w="9360" algn="ctr">
                      <a:solidFill>
                        <a:srgbClr val="A1A1A1"/>
                      </a:solidFill>
                    </a:lnR>
                    <a:lnT w="9360" algn="ctr">
                      <a:solidFill>
                        <a:srgbClr val="A1A1A1"/>
                      </a:solidFill>
                    </a:lnT>
                    <a:lnB w="9360" algn="ctr">
                      <a:solidFill>
                        <a:srgbClr val="A1A1A1"/>
                      </a:solidFill>
                    </a:lnB>
                    <a:solidFill>
                      <a:srgbClr val="E3E3E3"/>
                    </a:solidFill>
                  </a:tcPr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  <a:defRPr/>
                      </a:pPr>
                      <a:r>
                        <a:rPr lang="ru-RU" sz="1400" b="0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Доля выпускников, не набравших минимальное количество баллов по обязательным учебным предметам при прохождении государственной итоговой аттестации по образовательной программе основного общего образования, от общего количества выпускников, - АП</a:t>
                      </a:r>
                      <a:r>
                        <a:rPr lang="ru-RU" sz="1400" b="0" strike="noStrike" spc="-1" baseline="-25000">
                          <a:solidFill>
                            <a:srgbClr val="000000"/>
                          </a:solidFill>
                          <a:latin typeface="Arial"/>
                        </a:rPr>
                        <a:t>5</a:t>
                      </a:r>
                      <a:endParaRPr lang="ru-RU" sz="1400" b="0" strike="noStrike" spc="-1">
                        <a:latin typeface="Arial"/>
                      </a:endParaRPr>
                    </a:p>
                  </a:txBody>
                  <a:tcPr marL="3600" marR="3600">
                    <a:lnL w="9360" algn="ctr">
                      <a:solidFill>
                        <a:srgbClr val="A1A1A1"/>
                      </a:solidFill>
                    </a:lnL>
                    <a:lnR w="9360" algn="ctr">
                      <a:solidFill>
                        <a:srgbClr val="A1A1A1"/>
                      </a:solidFill>
                    </a:lnR>
                    <a:lnT w="9360" algn="ctr">
                      <a:solidFill>
                        <a:srgbClr val="A1A1A1"/>
                      </a:solidFill>
                    </a:lnT>
                    <a:lnB w="9360" algn="ctr">
                      <a:solidFill>
                        <a:srgbClr val="A1A1A1"/>
                      </a:solidFill>
                    </a:lnB>
                    <a:solidFill>
                      <a:srgbClr val="E3E3E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  <a:defRPr/>
                      </a:pPr>
                      <a:r>
                        <a:rPr lang="ru-RU" sz="1400" b="0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Менее 5%</a:t>
                      </a:r>
                      <a:endParaRPr lang="ru-RU" sz="1400" b="0" strike="noStrike" spc="-1">
                        <a:latin typeface="Arial"/>
                      </a:endParaRPr>
                    </a:p>
                  </a:txBody>
                  <a:tcPr marL="3600" marR="3600">
                    <a:lnL w="9360" algn="ctr">
                      <a:solidFill>
                        <a:srgbClr val="A1A1A1"/>
                      </a:solidFill>
                    </a:lnL>
                    <a:lnR w="9360" algn="ctr">
                      <a:solidFill>
                        <a:srgbClr val="A1A1A1"/>
                      </a:solidFill>
                    </a:lnR>
                    <a:lnT w="9360" algn="ctr">
                      <a:solidFill>
                        <a:srgbClr val="A1A1A1"/>
                      </a:solidFill>
                    </a:lnT>
                    <a:lnB w="9360" algn="ctr">
                      <a:solidFill>
                        <a:srgbClr val="A1A1A1"/>
                      </a:solidFill>
                    </a:lnB>
                    <a:solidFill>
                      <a:srgbClr val="E3E3E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  <a:defRPr/>
                      </a:pPr>
                      <a:r>
                        <a:rPr lang="ru-RU" sz="1400" b="0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10</a:t>
                      </a:r>
                      <a:endParaRPr lang="ru-RU" sz="1400" b="0" strike="noStrike" spc="-1">
                        <a:latin typeface="Arial"/>
                      </a:endParaRPr>
                    </a:p>
                  </a:txBody>
                  <a:tcPr marL="3600" marR="3600">
                    <a:lnL w="9360" algn="ctr">
                      <a:solidFill>
                        <a:srgbClr val="A1A1A1"/>
                      </a:solidFill>
                    </a:lnL>
                    <a:lnR w="9360" algn="ctr">
                      <a:solidFill>
                        <a:srgbClr val="A1A1A1"/>
                      </a:solidFill>
                    </a:lnR>
                    <a:lnT w="9360" algn="ctr">
                      <a:solidFill>
                        <a:srgbClr val="A1A1A1"/>
                      </a:solidFill>
                    </a:lnT>
                    <a:lnB w="9360" algn="ctr">
                      <a:solidFill>
                        <a:srgbClr val="A1A1A1"/>
                      </a:solidFill>
                    </a:lnB>
                    <a:solidFill>
                      <a:srgbClr val="E3E3E3"/>
                    </a:solidFill>
                  </a:tcPr>
                </a:tc>
              </a:tr>
              <a:tr h="291600">
                <a:tc vMerge="1">
                  <a:txBody>
                    <a:bodyPr/>
                    <a:lstStyle/>
                    <a:p>
                      <a:pPr>
                        <a:defRPr/>
                      </a:pPr>
                      <a:endParaRPr/>
                    </a:p>
                  </a:txBody>
                  <a:tcPr marL="90000" marR="90000">
                    <a:lnL w="12700" algn="ctr">
                      <a:noFill/>
                    </a:lnL>
                    <a:lnR w="12700" algn="ctr">
                      <a:noFill/>
                    </a:lnR>
                    <a:lnT w="12700" algn="ctr">
                      <a:noFill/>
                    </a:lnT>
                    <a:lnB w="12700" algn="ctr">
                      <a:noFill/>
                    </a:lnB>
                    <a:solidFill>
                      <a:srgbClr val="729FCF"/>
                    </a:solidFill>
                  </a:tcPr>
                </a:tc>
                <a:tc vMerge="1">
                  <a:txBody>
                    <a:bodyPr/>
                    <a:lstStyle/>
                    <a:p>
                      <a:pPr>
                        <a:defRPr/>
                      </a:pPr>
                      <a:endParaRPr/>
                    </a:p>
                  </a:txBody>
                  <a:tcPr marL="90000" marR="90000">
                    <a:lnL w="12700" algn="ctr">
                      <a:noFill/>
                    </a:lnL>
                    <a:lnR w="12700" algn="ctr">
                      <a:noFill/>
                    </a:lnR>
                    <a:lnT w="12700" algn="ctr">
                      <a:noFill/>
                    </a:lnT>
                    <a:lnB w="12700" algn="ctr"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  <a:defRPr/>
                      </a:pPr>
                      <a:r>
                        <a:rPr lang="ru-RU" sz="1400" b="0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5% - 9%</a:t>
                      </a:r>
                      <a:endParaRPr lang="ru-RU" sz="1400" b="0" strike="noStrike" spc="-1">
                        <a:latin typeface="Arial"/>
                      </a:endParaRPr>
                    </a:p>
                  </a:txBody>
                  <a:tcPr marL="3600" marR="3600">
                    <a:lnL w="9360" algn="ctr">
                      <a:solidFill>
                        <a:srgbClr val="A1A1A1"/>
                      </a:solidFill>
                    </a:lnL>
                    <a:lnR w="9360" algn="ctr">
                      <a:solidFill>
                        <a:srgbClr val="A1A1A1"/>
                      </a:solidFill>
                    </a:lnR>
                    <a:lnT w="9360" algn="ctr">
                      <a:solidFill>
                        <a:srgbClr val="A1A1A1"/>
                      </a:solidFill>
                    </a:lnT>
                    <a:lnB w="9360" algn="ctr">
                      <a:solidFill>
                        <a:srgbClr val="A1A1A1"/>
                      </a:solidFill>
                    </a:lnB>
                    <a:solidFill>
                      <a:srgbClr val="E3E3E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  <a:defRPr/>
                      </a:pPr>
                      <a:r>
                        <a:rPr lang="ru-RU" sz="1400" b="0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5</a:t>
                      </a:r>
                      <a:endParaRPr lang="ru-RU" sz="1400" b="0" strike="noStrike" spc="-1">
                        <a:latin typeface="Arial"/>
                      </a:endParaRPr>
                    </a:p>
                  </a:txBody>
                  <a:tcPr marL="3600" marR="3600">
                    <a:lnL w="9360" algn="ctr">
                      <a:solidFill>
                        <a:srgbClr val="A1A1A1"/>
                      </a:solidFill>
                    </a:lnL>
                    <a:lnR w="9360" algn="ctr">
                      <a:solidFill>
                        <a:srgbClr val="A1A1A1"/>
                      </a:solidFill>
                    </a:lnR>
                    <a:lnT w="9360" algn="ctr">
                      <a:solidFill>
                        <a:srgbClr val="A1A1A1"/>
                      </a:solidFill>
                    </a:lnT>
                    <a:lnB w="9360" algn="ctr">
                      <a:solidFill>
                        <a:srgbClr val="A1A1A1"/>
                      </a:solidFill>
                    </a:lnB>
                    <a:solidFill>
                      <a:srgbClr val="E3E3E3"/>
                    </a:solidFill>
                  </a:tcPr>
                </a:tc>
              </a:tr>
              <a:tr h="416520">
                <a:tc vMerge="1">
                  <a:txBody>
                    <a:bodyPr/>
                    <a:lstStyle/>
                    <a:p>
                      <a:pPr>
                        <a:defRPr/>
                      </a:pPr>
                      <a:endParaRPr/>
                    </a:p>
                  </a:txBody>
                  <a:tcPr marL="90000" marR="90000">
                    <a:lnL w="12700" algn="ctr">
                      <a:noFill/>
                    </a:lnL>
                    <a:lnR w="12700" algn="ctr">
                      <a:noFill/>
                    </a:lnR>
                    <a:lnT w="12700" algn="ctr">
                      <a:noFill/>
                    </a:lnT>
                    <a:lnB w="12700" algn="ctr">
                      <a:noFill/>
                    </a:lnB>
                    <a:solidFill>
                      <a:srgbClr val="729FCF"/>
                    </a:solidFill>
                  </a:tcPr>
                </a:tc>
                <a:tc vMerge="1">
                  <a:txBody>
                    <a:bodyPr/>
                    <a:lstStyle/>
                    <a:p>
                      <a:pPr>
                        <a:defRPr/>
                      </a:pPr>
                      <a:endParaRPr/>
                    </a:p>
                  </a:txBody>
                  <a:tcPr marL="90000" marR="90000">
                    <a:lnL w="12700" algn="ctr">
                      <a:noFill/>
                    </a:lnL>
                    <a:lnR w="12700" algn="ctr">
                      <a:noFill/>
                    </a:lnR>
                    <a:lnT w="12700" algn="ctr">
                      <a:noFill/>
                    </a:lnT>
                    <a:lnB w="12700" algn="ctr"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  <a:defRPr/>
                      </a:pPr>
                      <a:r>
                        <a:rPr lang="ru-RU" sz="1400" b="0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10% и более</a:t>
                      </a:r>
                      <a:endParaRPr lang="ru-RU" sz="1400" b="0" strike="noStrike" spc="-1">
                        <a:latin typeface="Arial"/>
                      </a:endParaRPr>
                    </a:p>
                  </a:txBody>
                  <a:tcPr marL="3600" marR="3600">
                    <a:lnL w="9360" algn="ctr">
                      <a:solidFill>
                        <a:srgbClr val="A1A1A1"/>
                      </a:solidFill>
                    </a:lnL>
                    <a:lnR w="9360" algn="ctr">
                      <a:solidFill>
                        <a:srgbClr val="A1A1A1"/>
                      </a:solidFill>
                    </a:lnR>
                    <a:lnT w="9360" algn="ctr">
                      <a:solidFill>
                        <a:srgbClr val="A1A1A1"/>
                      </a:solidFill>
                    </a:lnT>
                    <a:lnB w="9360" algn="ctr">
                      <a:solidFill>
                        <a:srgbClr val="A1A1A1"/>
                      </a:solidFill>
                    </a:lnB>
                    <a:solidFill>
                      <a:srgbClr val="E3E3E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  <a:defRPr/>
                      </a:pPr>
                      <a:r>
                        <a:rPr lang="ru-RU" sz="1400" b="0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0</a:t>
                      </a:r>
                      <a:endParaRPr lang="ru-RU" sz="1400" b="0" strike="noStrike" spc="-1">
                        <a:latin typeface="Arial"/>
                      </a:endParaRPr>
                    </a:p>
                  </a:txBody>
                  <a:tcPr marL="3600" marR="3600">
                    <a:lnL w="9360" algn="ctr">
                      <a:solidFill>
                        <a:srgbClr val="A1A1A1"/>
                      </a:solidFill>
                    </a:lnL>
                    <a:lnR w="9360" algn="ctr">
                      <a:solidFill>
                        <a:srgbClr val="A1A1A1"/>
                      </a:solidFill>
                    </a:lnR>
                    <a:lnT w="9360" algn="ctr">
                      <a:solidFill>
                        <a:srgbClr val="A1A1A1"/>
                      </a:solidFill>
                    </a:lnT>
                    <a:lnB w="9360" algn="ctr">
                      <a:solidFill>
                        <a:srgbClr val="A1A1A1"/>
                      </a:solidFill>
                    </a:lnB>
                    <a:solidFill>
                      <a:srgbClr val="E3E3E3"/>
                    </a:solidFill>
                  </a:tcPr>
                </a:tc>
              </a:tr>
              <a:tr h="291600">
                <a:tc rowSpan="3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  <a:defRPr/>
                      </a:pPr>
                      <a:r>
                        <a:rPr lang="ru-RU" sz="1400" b="1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6</a:t>
                      </a:r>
                      <a:endParaRPr sz="1400" b="1" strike="noStrike" spc="-1">
                        <a:latin typeface="Arial"/>
                      </a:endParaRPr>
                    </a:p>
                  </a:txBody>
                  <a:tcPr marL="3600" marR="3600">
                    <a:lnL w="9360" algn="ctr">
                      <a:solidFill>
                        <a:srgbClr val="A1A1A1"/>
                      </a:solidFill>
                    </a:lnL>
                    <a:lnR w="9360" algn="ctr">
                      <a:solidFill>
                        <a:srgbClr val="A1A1A1"/>
                      </a:solidFill>
                    </a:lnR>
                    <a:lnT w="9360" algn="ctr">
                      <a:solidFill>
                        <a:srgbClr val="A1A1A1"/>
                      </a:solidFill>
                    </a:lnT>
                    <a:lnB w="9360" algn="ctr">
                      <a:solidFill>
                        <a:srgbClr val="A1A1A1"/>
                      </a:solidFill>
                    </a:lnB>
                    <a:solidFill>
                      <a:srgbClr val="E3E3E3"/>
                    </a:solidFill>
                  </a:tcPr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  <a:defRPr/>
                      </a:pPr>
                      <a:r>
                        <a:rPr lang="ru-RU" sz="1400" b="0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Доля выпускников, получивших допуск к государственной итоговой аттестации по образовательной программе основного общего образования (без учета повторного прохождения итогового собеседования по русскому языку и (или) ликвидации академической задолженности), от общего количества выпускников - АП</a:t>
                      </a:r>
                      <a:r>
                        <a:rPr lang="ru-RU" sz="1400" b="0" strike="noStrike" spc="-1" baseline="-25000">
                          <a:solidFill>
                            <a:srgbClr val="000000"/>
                          </a:solidFill>
                          <a:latin typeface="Arial"/>
                        </a:rPr>
                        <a:t>6</a:t>
                      </a:r>
                      <a:endParaRPr lang="ru-RU" sz="1400" b="0" strike="noStrike" spc="-1">
                        <a:latin typeface="Arial"/>
                      </a:endParaRPr>
                    </a:p>
                  </a:txBody>
                  <a:tcPr marL="3600" marR="3600">
                    <a:lnL w="9360" algn="ctr">
                      <a:solidFill>
                        <a:srgbClr val="A1A1A1"/>
                      </a:solidFill>
                    </a:lnL>
                    <a:lnR w="9360" algn="ctr">
                      <a:solidFill>
                        <a:srgbClr val="A1A1A1"/>
                      </a:solidFill>
                    </a:lnR>
                    <a:lnT w="9360" algn="ctr">
                      <a:solidFill>
                        <a:srgbClr val="A1A1A1"/>
                      </a:solidFill>
                    </a:lnT>
                    <a:lnB w="9360" algn="ctr">
                      <a:solidFill>
                        <a:srgbClr val="A1A1A1"/>
                      </a:solidFill>
                    </a:lnB>
                    <a:solidFill>
                      <a:srgbClr val="E3E3E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  <a:defRPr/>
                      </a:pPr>
                      <a:r>
                        <a:rPr lang="ru-RU" sz="1400" b="0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90% и более</a:t>
                      </a:r>
                      <a:endParaRPr lang="ru-RU" sz="1400" b="0" strike="noStrike" spc="-1">
                        <a:latin typeface="Arial"/>
                      </a:endParaRPr>
                    </a:p>
                  </a:txBody>
                  <a:tcPr marL="3600" marR="3600">
                    <a:lnL w="9360" algn="ctr">
                      <a:solidFill>
                        <a:srgbClr val="A1A1A1"/>
                      </a:solidFill>
                    </a:lnL>
                    <a:lnR w="9360" algn="ctr">
                      <a:solidFill>
                        <a:srgbClr val="A1A1A1"/>
                      </a:solidFill>
                    </a:lnR>
                    <a:lnT w="9360" algn="ctr">
                      <a:solidFill>
                        <a:srgbClr val="A1A1A1"/>
                      </a:solidFill>
                    </a:lnT>
                    <a:lnB w="9360" algn="ctr">
                      <a:solidFill>
                        <a:srgbClr val="A1A1A1"/>
                      </a:solidFill>
                    </a:lnB>
                    <a:solidFill>
                      <a:srgbClr val="E3E3E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  <a:defRPr/>
                      </a:pPr>
                      <a:r>
                        <a:rPr lang="ru-RU" sz="1400" b="0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10</a:t>
                      </a:r>
                      <a:endParaRPr lang="ru-RU" sz="1400" b="0" strike="noStrike" spc="-1">
                        <a:latin typeface="Arial"/>
                      </a:endParaRPr>
                    </a:p>
                  </a:txBody>
                  <a:tcPr marL="3600" marR="3600">
                    <a:lnL w="9360" algn="ctr">
                      <a:solidFill>
                        <a:srgbClr val="A1A1A1"/>
                      </a:solidFill>
                    </a:lnL>
                    <a:lnR w="9360" algn="ctr">
                      <a:solidFill>
                        <a:srgbClr val="A1A1A1"/>
                      </a:solidFill>
                    </a:lnR>
                    <a:lnT w="9360" algn="ctr">
                      <a:solidFill>
                        <a:srgbClr val="A1A1A1"/>
                      </a:solidFill>
                    </a:lnT>
                    <a:lnB w="9360" algn="ctr">
                      <a:solidFill>
                        <a:srgbClr val="A1A1A1"/>
                      </a:solidFill>
                    </a:lnB>
                    <a:solidFill>
                      <a:srgbClr val="E3E3E3"/>
                    </a:solidFill>
                  </a:tcPr>
                </a:tc>
              </a:tr>
              <a:tr h="291600">
                <a:tc vMerge="1">
                  <a:txBody>
                    <a:bodyPr/>
                    <a:lstStyle/>
                    <a:p>
                      <a:pPr>
                        <a:defRPr/>
                      </a:pPr>
                      <a:endParaRPr/>
                    </a:p>
                  </a:txBody>
                  <a:tcPr marL="90000" marR="90000">
                    <a:lnL w="12700" algn="ctr">
                      <a:noFill/>
                    </a:lnL>
                    <a:lnR w="12700" algn="ctr">
                      <a:noFill/>
                    </a:lnR>
                    <a:lnT w="12700" algn="ctr">
                      <a:noFill/>
                    </a:lnT>
                    <a:lnB w="12700" algn="ctr">
                      <a:noFill/>
                    </a:lnB>
                    <a:solidFill>
                      <a:srgbClr val="729FCF"/>
                    </a:solidFill>
                  </a:tcPr>
                </a:tc>
                <a:tc vMerge="1">
                  <a:txBody>
                    <a:bodyPr/>
                    <a:lstStyle/>
                    <a:p>
                      <a:pPr>
                        <a:defRPr/>
                      </a:pPr>
                      <a:endParaRPr/>
                    </a:p>
                  </a:txBody>
                  <a:tcPr marL="90000" marR="90000">
                    <a:lnL w="12700" algn="ctr">
                      <a:noFill/>
                    </a:lnL>
                    <a:lnR w="12700" algn="ctr">
                      <a:noFill/>
                    </a:lnR>
                    <a:lnT w="12700" algn="ctr">
                      <a:noFill/>
                    </a:lnT>
                    <a:lnB w="12700" algn="ctr"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  <a:defRPr/>
                      </a:pPr>
                      <a:r>
                        <a:rPr lang="ru-RU" sz="1400" b="0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80% - 89%</a:t>
                      </a:r>
                      <a:endParaRPr lang="ru-RU" sz="1400" b="0" strike="noStrike" spc="-1">
                        <a:latin typeface="Arial"/>
                      </a:endParaRPr>
                    </a:p>
                  </a:txBody>
                  <a:tcPr marL="3600" marR="3600">
                    <a:lnL w="9360" algn="ctr">
                      <a:solidFill>
                        <a:srgbClr val="A1A1A1"/>
                      </a:solidFill>
                    </a:lnL>
                    <a:lnR w="9360" algn="ctr">
                      <a:solidFill>
                        <a:srgbClr val="A1A1A1"/>
                      </a:solidFill>
                    </a:lnR>
                    <a:lnT w="9360" algn="ctr">
                      <a:solidFill>
                        <a:srgbClr val="A1A1A1"/>
                      </a:solidFill>
                    </a:lnT>
                    <a:lnB w="9360" algn="ctr">
                      <a:solidFill>
                        <a:srgbClr val="A1A1A1"/>
                      </a:solidFill>
                    </a:lnB>
                    <a:solidFill>
                      <a:srgbClr val="E3E3E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  <a:defRPr/>
                      </a:pPr>
                      <a:r>
                        <a:rPr lang="ru-RU" sz="1400" b="0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5</a:t>
                      </a:r>
                      <a:endParaRPr lang="ru-RU" sz="1400" b="0" strike="noStrike" spc="-1">
                        <a:latin typeface="Arial"/>
                      </a:endParaRPr>
                    </a:p>
                  </a:txBody>
                  <a:tcPr marL="3600" marR="3600">
                    <a:lnL w="9360" algn="ctr">
                      <a:solidFill>
                        <a:srgbClr val="A1A1A1"/>
                      </a:solidFill>
                    </a:lnL>
                    <a:lnR w="9360" algn="ctr">
                      <a:solidFill>
                        <a:srgbClr val="A1A1A1"/>
                      </a:solidFill>
                    </a:lnR>
                    <a:lnT w="9360" algn="ctr">
                      <a:solidFill>
                        <a:srgbClr val="A1A1A1"/>
                      </a:solidFill>
                    </a:lnT>
                    <a:lnB w="9360" algn="ctr">
                      <a:solidFill>
                        <a:srgbClr val="A1A1A1"/>
                      </a:solidFill>
                    </a:lnB>
                    <a:solidFill>
                      <a:srgbClr val="E3E3E3"/>
                    </a:solidFill>
                  </a:tcPr>
                </a:tc>
              </a:tr>
              <a:tr h="423000">
                <a:tc vMerge="1">
                  <a:txBody>
                    <a:bodyPr/>
                    <a:lstStyle/>
                    <a:p>
                      <a:pPr>
                        <a:defRPr/>
                      </a:pPr>
                      <a:endParaRPr/>
                    </a:p>
                  </a:txBody>
                  <a:tcPr marL="90000" marR="90000">
                    <a:lnL w="12700" algn="ctr">
                      <a:noFill/>
                    </a:lnL>
                    <a:lnR w="12700" algn="ctr">
                      <a:noFill/>
                    </a:lnR>
                    <a:lnT w="12700" algn="ctr">
                      <a:noFill/>
                    </a:lnT>
                    <a:lnB w="12700" algn="ctr">
                      <a:noFill/>
                    </a:lnB>
                    <a:solidFill>
                      <a:srgbClr val="729FCF"/>
                    </a:solidFill>
                  </a:tcPr>
                </a:tc>
                <a:tc vMerge="1">
                  <a:txBody>
                    <a:bodyPr/>
                    <a:lstStyle/>
                    <a:p>
                      <a:pPr>
                        <a:defRPr/>
                      </a:pPr>
                      <a:endParaRPr/>
                    </a:p>
                  </a:txBody>
                  <a:tcPr marL="90000" marR="90000">
                    <a:lnL w="12700" algn="ctr">
                      <a:noFill/>
                    </a:lnL>
                    <a:lnR w="12700" algn="ctr">
                      <a:noFill/>
                    </a:lnR>
                    <a:lnT w="12700" algn="ctr">
                      <a:noFill/>
                    </a:lnT>
                    <a:lnB w="12700" algn="ctr"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  <a:defRPr/>
                      </a:pPr>
                      <a:r>
                        <a:rPr lang="ru-RU" sz="1400" b="0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Менее 80%</a:t>
                      </a:r>
                      <a:endParaRPr lang="ru-RU" sz="1400" b="0" strike="noStrike" spc="-1">
                        <a:latin typeface="Arial"/>
                      </a:endParaRPr>
                    </a:p>
                  </a:txBody>
                  <a:tcPr marL="3600" marR="3600">
                    <a:lnL w="9360" algn="ctr">
                      <a:solidFill>
                        <a:srgbClr val="A1A1A1"/>
                      </a:solidFill>
                    </a:lnL>
                    <a:lnR w="9360" algn="ctr">
                      <a:solidFill>
                        <a:srgbClr val="A1A1A1"/>
                      </a:solidFill>
                    </a:lnR>
                    <a:lnT w="9360" algn="ctr">
                      <a:solidFill>
                        <a:srgbClr val="A1A1A1"/>
                      </a:solidFill>
                    </a:lnT>
                    <a:lnB w="9360" algn="ctr">
                      <a:solidFill>
                        <a:srgbClr val="A1A1A1"/>
                      </a:solidFill>
                    </a:lnB>
                    <a:solidFill>
                      <a:srgbClr val="E3E3E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  <a:defRPr/>
                      </a:pPr>
                      <a:r>
                        <a:rPr lang="ru-RU" sz="1400" b="0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0</a:t>
                      </a:r>
                      <a:endParaRPr lang="ru-RU" sz="1400" b="0" strike="noStrike" spc="-1">
                        <a:latin typeface="Arial"/>
                      </a:endParaRPr>
                    </a:p>
                  </a:txBody>
                  <a:tcPr marL="3600" marR="3600">
                    <a:lnL w="9360" algn="ctr">
                      <a:solidFill>
                        <a:srgbClr val="A1A1A1"/>
                      </a:solidFill>
                    </a:lnL>
                    <a:lnR w="9360" algn="ctr">
                      <a:solidFill>
                        <a:srgbClr val="A1A1A1"/>
                      </a:solidFill>
                    </a:lnR>
                    <a:lnT w="9360" algn="ctr">
                      <a:solidFill>
                        <a:srgbClr val="A1A1A1"/>
                      </a:solidFill>
                    </a:lnT>
                    <a:lnB w="9360" algn="ctr">
                      <a:solidFill>
                        <a:srgbClr val="A1A1A1"/>
                      </a:solidFill>
                    </a:lnB>
                    <a:solidFill>
                      <a:srgbClr val="E3E3E3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w="http://schemas.openxmlformats.org/wordprocessingml/2006/main" xmlns:m="http://schemas.openxmlformats.org/officeDocument/2006/math" xmlns="">
      <p:transition spd="med" advClick="1">
        <p:fade thruBlk="0"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98" name="Прямоугольник 7"/>
          <p:cNvSpPr/>
          <p:nvPr/>
        </p:nvSpPr>
        <p:spPr bwMode="auto">
          <a:xfrm>
            <a:off x="2520000" y="334800"/>
            <a:ext cx="8099280" cy="564480"/>
          </a:xfrm>
          <a:prstGeom prst="rect">
            <a:avLst/>
          </a:prstGeom>
          <a:solidFill>
            <a:srgbClr val="423D6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0" tIns="75600" rIns="0" bIns="75600" anchor="ctr">
            <a:noAutofit/>
          </a:bodyPr>
          <a:lstStyle/>
          <a:p>
            <a:pPr algn="ctr">
              <a:lnSpc>
                <a:spcPct val="100000"/>
              </a:lnSpc>
              <a:buNone/>
              <a:defRPr/>
            </a:pPr>
            <a:r>
              <a:rPr lang="ru-RU" sz="1800" b="1" strike="noStrike" spc="-1">
                <a:solidFill>
                  <a:srgbClr val="FFFFFF"/>
                </a:solidFill>
                <a:latin typeface="Arial"/>
                <a:ea typeface="DejaVu Sans"/>
              </a:rPr>
              <a:t>ПОКАЗАТЕЛИ АККРЕДИТАЦИОННОГО МОНИТОРИНГА </a:t>
            </a:r>
            <a:endParaRPr lang="ru-RU" sz="1800" b="0" strike="noStrike" spc="-1">
              <a:latin typeface="Arial"/>
            </a:endParaRPr>
          </a:p>
          <a:p>
            <a:pPr algn="ctr">
              <a:lnSpc>
                <a:spcPct val="100000"/>
              </a:lnSpc>
              <a:buNone/>
              <a:defRPr/>
            </a:pPr>
            <a:r>
              <a:rPr lang="ru-RU" sz="1800" b="1" strike="noStrike" spc="-1">
                <a:solidFill>
                  <a:srgbClr val="FFFFFF"/>
                </a:solidFill>
                <a:latin typeface="Arial"/>
                <a:ea typeface="DejaVu Sans"/>
              </a:rPr>
              <a:t>СРЕДНЕЕ ОБЩЕЕ ОБРАЗОВАНИЕ</a:t>
            </a:r>
            <a:endParaRPr lang="ru-RU" sz="1800" b="0" strike="noStrike" spc="-1">
              <a:latin typeface="Arial"/>
            </a:endParaRPr>
          </a:p>
        </p:txBody>
      </p:sp>
      <p:graphicFrame>
        <p:nvGraphicFramePr>
          <p:cNvPr id="199" name="Таблица 2"/>
          <p:cNvGraphicFramePr>
            <a:graphicFrameLocks/>
          </p:cNvGraphicFramePr>
          <p:nvPr/>
        </p:nvGraphicFramePr>
        <p:xfrm>
          <a:off x="566640" y="1004760"/>
          <a:ext cx="11737080" cy="6313200"/>
        </p:xfrm>
        <a:graphic>
          <a:graphicData uri="http://schemas.openxmlformats.org/drawingml/2006/table">
            <a:tbl>
              <a:tblPr/>
              <a:tblGrid>
                <a:gridCol w="648000"/>
                <a:gridCol w="8064720"/>
                <a:gridCol w="1512000"/>
                <a:gridCol w="1512360"/>
              </a:tblGrid>
              <a:tr h="41076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  <a:defRPr/>
                      </a:pPr>
                      <a:r>
                        <a:rPr lang="en-US" sz="1400" b="1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N </a:t>
                      </a:r>
                      <a:r>
                        <a:rPr lang="ru-RU" sz="1400" b="1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п/п</a:t>
                      </a:r>
                      <a:endParaRPr sz="1400" b="1" strike="noStrike" spc="-1">
                        <a:latin typeface="Arial"/>
                      </a:endParaRPr>
                    </a:p>
                  </a:txBody>
                  <a:tcPr marL="3600" marR="3600">
                    <a:lnL w="9360" algn="ctr">
                      <a:solidFill>
                        <a:srgbClr val="A1A1A1"/>
                      </a:solidFill>
                    </a:lnL>
                    <a:lnR w="9360" algn="ctr">
                      <a:solidFill>
                        <a:srgbClr val="A1A1A1"/>
                      </a:solidFill>
                    </a:lnR>
                    <a:lnT w="9360" algn="ctr">
                      <a:solidFill>
                        <a:srgbClr val="A1A1A1"/>
                      </a:solidFill>
                    </a:lnT>
                    <a:lnB w="9360" algn="ctr">
                      <a:solidFill>
                        <a:srgbClr val="A1A1A1"/>
                      </a:solidFill>
                    </a:lnB>
                    <a:solidFill>
                      <a:srgbClr val="E3E3E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  <a:defRPr/>
                      </a:pPr>
                      <a:r>
                        <a:rPr lang="ru-RU" sz="1400" b="1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Наименование показателя среднего общего образования</a:t>
                      </a:r>
                      <a:endParaRPr sz="1400" b="1" strike="noStrike" spc="-1">
                        <a:latin typeface="Arial"/>
                      </a:endParaRPr>
                    </a:p>
                  </a:txBody>
                  <a:tcPr marL="3600" marR="3600">
                    <a:lnL w="9360" algn="ctr">
                      <a:solidFill>
                        <a:srgbClr val="A1A1A1"/>
                      </a:solidFill>
                    </a:lnL>
                    <a:lnR w="9360" algn="ctr">
                      <a:solidFill>
                        <a:srgbClr val="A1A1A1"/>
                      </a:solidFill>
                    </a:lnR>
                    <a:lnT w="9360" algn="ctr">
                      <a:solidFill>
                        <a:srgbClr val="A1A1A1"/>
                      </a:solidFill>
                    </a:lnT>
                    <a:lnB w="9360" algn="ctr">
                      <a:solidFill>
                        <a:srgbClr val="A1A1A1"/>
                      </a:solidFill>
                    </a:lnB>
                    <a:solidFill>
                      <a:srgbClr val="E3E3E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  <a:defRPr/>
                      </a:pPr>
                      <a:r>
                        <a:rPr lang="ru-RU" sz="1400" b="1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Критериальное значение</a:t>
                      </a:r>
                      <a:endParaRPr sz="1400" b="1" strike="noStrike" spc="-1">
                        <a:latin typeface="Arial"/>
                      </a:endParaRPr>
                    </a:p>
                  </a:txBody>
                  <a:tcPr marL="3600" marR="3600">
                    <a:lnL w="9360" algn="ctr">
                      <a:solidFill>
                        <a:srgbClr val="A1A1A1"/>
                      </a:solidFill>
                    </a:lnL>
                    <a:lnR w="9360" algn="ctr">
                      <a:solidFill>
                        <a:srgbClr val="A1A1A1"/>
                      </a:solidFill>
                    </a:lnR>
                    <a:lnT w="9360" algn="ctr">
                      <a:solidFill>
                        <a:srgbClr val="A1A1A1"/>
                      </a:solidFill>
                    </a:lnT>
                    <a:lnB w="9360" algn="ctr">
                      <a:solidFill>
                        <a:srgbClr val="A1A1A1"/>
                      </a:solidFill>
                    </a:lnB>
                    <a:solidFill>
                      <a:srgbClr val="E3E3E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  <a:defRPr/>
                      </a:pPr>
                      <a:r>
                        <a:rPr lang="ru-RU" sz="1400" b="1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Количество баллов</a:t>
                      </a:r>
                      <a:endParaRPr sz="1400" b="1" strike="noStrike" spc="-1">
                        <a:latin typeface="Arial"/>
                      </a:endParaRPr>
                    </a:p>
                  </a:txBody>
                  <a:tcPr marL="3600" marR="3600">
                    <a:lnL w="9360" algn="ctr">
                      <a:solidFill>
                        <a:srgbClr val="A1A1A1"/>
                      </a:solidFill>
                    </a:lnL>
                    <a:lnR w="9360" algn="ctr">
                      <a:solidFill>
                        <a:srgbClr val="A1A1A1"/>
                      </a:solidFill>
                    </a:lnR>
                    <a:lnT w="9360" algn="ctr">
                      <a:solidFill>
                        <a:srgbClr val="A1A1A1"/>
                      </a:solidFill>
                    </a:lnT>
                    <a:lnB w="9360" algn="ctr">
                      <a:solidFill>
                        <a:srgbClr val="A1A1A1"/>
                      </a:solidFill>
                    </a:lnB>
                    <a:solidFill>
                      <a:srgbClr val="E3E3E3"/>
                    </a:solidFill>
                  </a:tcPr>
                </a:tc>
              </a:tr>
              <a:tr h="210959">
                <a:tc row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  <a:defRPr/>
                      </a:pPr>
                      <a:r>
                        <a:rPr lang="ru-RU" sz="1400" b="1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1</a:t>
                      </a:r>
                      <a:endParaRPr sz="1400" b="1" strike="noStrike" spc="-1">
                        <a:latin typeface="Arial"/>
                      </a:endParaRPr>
                    </a:p>
                  </a:txBody>
                  <a:tcPr marL="3600" marR="3600">
                    <a:lnL w="9360" algn="ctr">
                      <a:solidFill>
                        <a:srgbClr val="A1A1A1"/>
                      </a:solidFill>
                    </a:lnL>
                    <a:lnR w="9360" algn="ctr">
                      <a:solidFill>
                        <a:srgbClr val="A1A1A1"/>
                      </a:solidFill>
                    </a:lnR>
                    <a:lnT w="9360" algn="ctr">
                      <a:solidFill>
                        <a:srgbClr val="A1A1A1"/>
                      </a:solidFill>
                    </a:lnT>
                    <a:lnB w="9360" algn="ctr">
                      <a:solidFill>
                        <a:srgbClr val="A1A1A1"/>
                      </a:solidFill>
                    </a:lnB>
                    <a:solidFill>
                      <a:srgbClr val="E3E3E3"/>
                    </a:solidFill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  <a:defRPr/>
                      </a:pPr>
                      <a:r>
                        <a:rPr lang="ru-RU" sz="1400" b="0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Наличие электронной информационно-образовательной среды - АП</a:t>
                      </a:r>
                      <a:r>
                        <a:rPr lang="ru-RU" sz="1400" b="0" strike="noStrike" spc="-1" baseline="-25000">
                          <a:solidFill>
                            <a:srgbClr val="000000"/>
                          </a:solidFill>
                          <a:latin typeface="Arial"/>
                        </a:rPr>
                        <a:t>1</a:t>
                      </a:r>
                      <a:endParaRPr lang="ru-RU" sz="1400" b="0" strike="noStrike" spc="-1">
                        <a:latin typeface="Arial"/>
                      </a:endParaRPr>
                    </a:p>
                  </a:txBody>
                  <a:tcPr marL="3600" marR="3600">
                    <a:lnL w="9360" algn="ctr">
                      <a:solidFill>
                        <a:srgbClr val="A1A1A1"/>
                      </a:solidFill>
                    </a:lnL>
                    <a:lnR w="9360" algn="ctr">
                      <a:solidFill>
                        <a:srgbClr val="A1A1A1"/>
                      </a:solidFill>
                    </a:lnR>
                    <a:lnT w="9360" algn="ctr">
                      <a:solidFill>
                        <a:srgbClr val="A1A1A1"/>
                      </a:solidFill>
                    </a:lnT>
                    <a:lnB w="9360" algn="ctr">
                      <a:solidFill>
                        <a:srgbClr val="A1A1A1"/>
                      </a:solidFill>
                    </a:lnB>
                    <a:solidFill>
                      <a:srgbClr val="E3E3E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  <a:defRPr/>
                      </a:pPr>
                      <a:r>
                        <a:rPr lang="ru-RU" sz="1400" b="0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Имеется</a:t>
                      </a:r>
                      <a:endParaRPr lang="ru-RU" sz="1400" b="0" strike="noStrike" spc="-1">
                        <a:latin typeface="Arial"/>
                      </a:endParaRPr>
                    </a:p>
                  </a:txBody>
                  <a:tcPr marL="3600" marR="3600">
                    <a:lnL w="9360" algn="ctr">
                      <a:solidFill>
                        <a:srgbClr val="A1A1A1"/>
                      </a:solidFill>
                    </a:lnL>
                    <a:lnR w="9360" algn="ctr">
                      <a:solidFill>
                        <a:srgbClr val="A1A1A1"/>
                      </a:solidFill>
                    </a:lnR>
                    <a:lnT w="9360" algn="ctr">
                      <a:solidFill>
                        <a:srgbClr val="A1A1A1"/>
                      </a:solidFill>
                    </a:lnT>
                    <a:lnB w="9360" algn="ctr">
                      <a:solidFill>
                        <a:srgbClr val="A1A1A1"/>
                      </a:solidFill>
                    </a:lnB>
                    <a:solidFill>
                      <a:srgbClr val="E3E3E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  <a:defRPr/>
                      </a:pPr>
                      <a:r>
                        <a:rPr lang="ru-RU" sz="1400" b="0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5</a:t>
                      </a:r>
                      <a:endParaRPr lang="ru-RU" sz="1400" b="0" strike="noStrike" spc="-1">
                        <a:latin typeface="Arial"/>
                      </a:endParaRPr>
                    </a:p>
                  </a:txBody>
                  <a:tcPr marL="3600" marR="3600">
                    <a:lnL w="9360" algn="ctr">
                      <a:solidFill>
                        <a:srgbClr val="A1A1A1"/>
                      </a:solidFill>
                    </a:lnL>
                    <a:lnR w="9360" algn="ctr">
                      <a:solidFill>
                        <a:srgbClr val="A1A1A1"/>
                      </a:solidFill>
                    </a:lnR>
                    <a:lnT w="9360" algn="ctr">
                      <a:solidFill>
                        <a:srgbClr val="A1A1A1"/>
                      </a:solidFill>
                    </a:lnT>
                    <a:lnB w="9360" algn="ctr">
                      <a:solidFill>
                        <a:srgbClr val="A1A1A1"/>
                      </a:solidFill>
                    </a:lnB>
                    <a:solidFill>
                      <a:srgbClr val="E3E3E3"/>
                    </a:solidFill>
                  </a:tcPr>
                </a:tc>
              </a:tr>
              <a:tr h="225360">
                <a:tc vMerge="1">
                  <a:txBody>
                    <a:bodyPr/>
                    <a:lstStyle/>
                    <a:p>
                      <a:pPr>
                        <a:defRPr/>
                      </a:pPr>
                      <a:endParaRPr/>
                    </a:p>
                  </a:txBody>
                  <a:tcPr marL="90000" marR="90000">
                    <a:lnL w="12700" algn="ctr">
                      <a:noFill/>
                    </a:lnL>
                    <a:lnR w="12700" algn="ctr">
                      <a:noFill/>
                    </a:lnR>
                    <a:lnT w="12700" algn="ctr">
                      <a:noFill/>
                    </a:lnT>
                    <a:lnB w="12700" algn="ctr">
                      <a:noFill/>
                    </a:lnB>
                    <a:solidFill>
                      <a:srgbClr val="729FCF"/>
                    </a:solidFill>
                  </a:tcPr>
                </a:tc>
                <a:tc vMerge="1">
                  <a:txBody>
                    <a:bodyPr/>
                    <a:lstStyle/>
                    <a:p>
                      <a:pPr>
                        <a:defRPr/>
                      </a:pPr>
                      <a:endParaRPr/>
                    </a:p>
                  </a:txBody>
                  <a:tcPr marL="90000" marR="90000">
                    <a:lnL w="12700" algn="ctr">
                      <a:noFill/>
                    </a:lnL>
                    <a:lnR w="12700" algn="ctr">
                      <a:noFill/>
                    </a:lnR>
                    <a:lnT w="12700" algn="ctr">
                      <a:noFill/>
                    </a:lnT>
                    <a:lnB w="12700" algn="ctr"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  <a:defRPr/>
                      </a:pPr>
                      <a:r>
                        <a:rPr lang="ru-RU" sz="1400" b="0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Не имеется</a:t>
                      </a:r>
                      <a:endParaRPr lang="ru-RU" sz="1400" b="0" strike="noStrike" spc="-1">
                        <a:latin typeface="Arial"/>
                      </a:endParaRPr>
                    </a:p>
                  </a:txBody>
                  <a:tcPr marL="3600" marR="3600">
                    <a:lnL w="9360" algn="ctr">
                      <a:solidFill>
                        <a:srgbClr val="A1A1A1"/>
                      </a:solidFill>
                    </a:lnL>
                    <a:lnR w="9360" algn="ctr">
                      <a:solidFill>
                        <a:srgbClr val="A1A1A1"/>
                      </a:solidFill>
                    </a:lnR>
                    <a:lnT w="9360" algn="ctr">
                      <a:solidFill>
                        <a:srgbClr val="A1A1A1"/>
                      </a:solidFill>
                    </a:lnT>
                    <a:lnB w="9360" algn="ctr">
                      <a:solidFill>
                        <a:srgbClr val="A1A1A1"/>
                      </a:solidFill>
                    </a:lnB>
                    <a:solidFill>
                      <a:srgbClr val="E3E3E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  <a:defRPr/>
                      </a:pPr>
                      <a:r>
                        <a:rPr lang="ru-RU" sz="1400" b="0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0</a:t>
                      </a:r>
                      <a:endParaRPr lang="ru-RU" sz="1400" b="0" strike="noStrike" spc="-1">
                        <a:latin typeface="Arial"/>
                      </a:endParaRPr>
                    </a:p>
                  </a:txBody>
                  <a:tcPr marL="3600" marR="3600">
                    <a:lnL w="9360" algn="ctr">
                      <a:solidFill>
                        <a:srgbClr val="A1A1A1"/>
                      </a:solidFill>
                    </a:lnL>
                    <a:lnR w="9360" algn="ctr">
                      <a:solidFill>
                        <a:srgbClr val="A1A1A1"/>
                      </a:solidFill>
                    </a:lnR>
                    <a:lnT w="9360" algn="ctr">
                      <a:solidFill>
                        <a:srgbClr val="A1A1A1"/>
                      </a:solidFill>
                    </a:lnT>
                    <a:lnB w="9360" algn="ctr">
                      <a:solidFill>
                        <a:srgbClr val="A1A1A1"/>
                      </a:solidFill>
                    </a:lnB>
                    <a:solidFill>
                      <a:srgbClr val="E3E3E3"/>
                    </a:solidFill>
                  </a:tcPr>
                </a:tc>
              </a:tr>
              <a:tr h="410760">
                <a:tc row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  <a:defRPr/>
                      </a:pPr>
                      <a:r>
                        <a:rPr lang="ru-RU" sz="1400" b="1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2</a:t>
                      </a:r>
                      <a:endParaRPr sz="1400" b="1" strike="noStrike" spc="-1">
                        <a:latin typeface="Arial"/>
                      </a:endParaRPr>
                    </a:p>
                  </a:txBody>
                  <a:tcPr marL="3600" marR="3600">
                    <a:lnL w="9360" algn="ctr">
                      <a:solidFill>
                        <a:srgbClr val="A1A1A1"/>
                      </a:solidFill>
                    </a:lnL>
                    <a:lnR w="9360" algn="ctr">
                      <a:solidFill>
                        <a:srgbClr val="A1A1A1"/>
                      </a:solidFill>
                    </a:lnR>
                    <a:lnT w="9360" algn="ctr">
                      <a:solidFill>
                        <a:srgbClr val="A1A1A1"/>
                      </a:solidFill>
                    </a:lnT>
                    <a:lnB w="9360" algn="ctr">
                      <a:solidFill>
                        <a:srgbClr val="A1A1A1"/>
                      </a:solidFill>
                    </a:lnB>
                    <a:solidFill>
                      <a:srgbClr val="E3E3E3"/>
                    </a:solidFill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  <a:defRPr/>
                      </a:pPr>
                      <a:r>
                        <a:rPr lang="ru-RU" sz="1400" b="0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Участие обучающихся в оценочных мероприятиях, проведенных в рамках мониторинга системы образования, - АП</a:t>
                      </a:r>
                      <a:r>
                        <a:rPr lang="ru-RU" sz="1400" b="0" strike="noStrike" spc="-1" baseline="-25000">
                          <a:solidFill>
                            <a:srgbClr val="000000"/>
                          </a:solidFill>
                          <a:latin typeface="Arial"/>
                        </a:rPr>
                        <a:t>2</a:t>
                      </a:r>
                      <a:endParaRPr lang="ru-RU" sz="1400" b="0" strike="noStrike" spc="-1">
                        <a:latin typeface="Arial"/>
                      </a:endParaRPr>
                    </a:p>
                  </a:txBody>
                  <a:tcPr marL="3600" marR="3600">
                    <a:lnL w="9360" algn="ctr">
                      <a:solidFill>
                        <a:srgbClr val="A1A1A1"/>
                      </a:solidFill>
                    </a:lnL>
                    <a:lnR w="9360" algn="ctr">
                      <a:solidFill>
                        <a:srgbClr val="A1A1A1"/>
                      </a:solidFill>
                    </a:lnR>
                    <a:lnT w="9360" algn="ctr">
                      <a:solidFill>
                        <a:srgbClr val="A1A1A1"/>
                      </a:solidFill>
                    </a:lnT>
                    <a:lnB w="9360" algn="ctr">
                      <a:solidFill>
                        <a:srgbClr val="A1A1A1"/>
                      </a:solidFill>
                    </a:lnB>
                    <a:solidFill>
                      <a:srgbClr val="E3E3E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  <a:defRPr/>
                      </a:pPr>
                      <a:r>
                        <a:rPr lang="ru-RU" sz="1400" b="0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Принимали участие</a:t>
                      </a:r>
                      <a:endParaRPr lang="ru-RU" sz="1400" b="0" strike="noStrike" spc="-1">
                        <a:latin typeface="Arial"/>
                      </a:endParaRPr>
                    </a:p>
                  </a:txBody>
                  <a:tcPr marL="3600" marR="3600">
                    <a:lnL w="9360" algn="ctr">
                      <a:solidFill>
                        <a:srgbClr val="A1A1A1"/>
                      </a:solidFill>
                    </a:lnL>
                    <a:lnR w="9360" algn="ctr">
                      <a:solidFill>
                        <a:srgbClr val="A1A1A1"/>
                      </a:solidFill>
                    </a:lnR>
                    <a:lnT w="9360" algn="ctr">
                      <a:solidFill>
                        <a:srgbClr val="A1A1A1"/>
                      </a:solidFill>
                    </a:lnT>
                    <a:lnB w="9360" algn="ctr">
                      <a:solidFill>
                        <a:srgbClr val="A1A1A1"/>
                      </a:solidFill>
                    </a:lnB>
                    <a:solidFill>
                      <a:srgbClr val="E3E3E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  <a:defRPr/>
                      </a:pPr>
                      <a:r>
                        <a:rPr lang="ru-RU" sz="1400" b="0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10</a:t>
                      </a:r>
                      <a:endParaRPr lang="ru-RU" sz="1400" b="0" strike="noStrike" spc="-1">
                        <a:latin typeface="Arial"/>
                      </a:endParaRPr>
                    </a:p>
                  </a:txBody>
                  <a:tcPr marL="3600" marR="3600">
                    <a:lnL w="9360" algn="ctr">
                      <a:solidFill>
                        <a:srgbClr val="A1A1A1"/>
                      </a:solidFill>
                    </a:lnL>
                    <a:lnR w="9360" algn="ctr">
                      <a:solidFill>
                        <a:srgbClr val="A1A1A1"/>
                      </a:solidFill>
                    </a:lnR>
                    <a:lnT w="9360" algn="ctr">
                      <a:solidFill>
                        <a:srgbClr val="A1A1A1"/>
                      </a:solidFill>
                    </a:lnT>
                    <a:lnB w="9360" algn="ctr">
                      <a:solidFill>
                        <a:srgbClr val="A1A1A1"/>
                      </a:solidFill>
                    </a:lnB>
                    <a:solidFill>
                      <a:srgbClr val="E3E3E3"/>
                    </a:solidFill>
                  </a:tcPr>
                </a:tc>
              </a:tr>
              <a:tr h="410760">
                <a:tc vMerge="1">
                  <a:txBody>
                    <a:bodyPr/>
                    <a:lstStyle/>
                    <a:p>
                      <a:pPr>
                        <a:defRPr/>
                      </a:pPr>
                      <a:endParaRPr/>
                    </a:p>
                  </a:txBody>
                  <a:tcPr marL="90000" marR="90000">
                    <a:lnL w="12700" algn="ctr">
                      <a:noFill/>
                    </a:lnL>
                    <a:lnR w="12700" algn="ctr">
                      <a:noFill/>
                    </a:lnR>
                    <a:lnT w="12700" algn="ctr">
                      <a:noFill/>
                    </a:lnT>
                    <a:lnB w="12700" algn="ctr">
                      <a:noFill/>
                    </a:lnB>
                    <a:solidFill>
                      <a:srgbClr val="729FCF"/>
                    </a:solidFill>
                  </a:tcPr>
                </a:tc>
                <a:tc vMerge="1">
                  <a:txBody>
                    <a:bodyPr/>
                    <a:lstStyle/>
                    <a:p>
                      <a:pPr>
                        <a:defRPr/>
                      </a:pPr>
                      <a:endParaRPr/>
                    </a:p>
                  </a:txBody>
                  <a:tcPr marL="90000" marR="90000">
                    <a:lnL w="12700" algn="ctr">
                      <a:noFill/>
                    </a:lnL>
                    <a:lnR w="12700" algn="ctr">
                      <a:noFill/>
                    </a:lnR>
                    <a:lnT w="12700" algn="ctr">
                      <a:noFill/>
                    </a:lnT>
                    <a:lnB w="12700" algn="ctr"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  <a:defRPr/>
                      </a:pPr>
                      <a:r>
                        <a:rPr lang="ru-RU" sz="1400" b="0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Не принимали участие</a:t>
                      </a:r>
                      <a:endParaRPr lang="ru-RU" sz="1400" b="0" strike="noStrike" spc="-1">
                        <a:latin typeface="Arial"/>
                      </a:endParaRPr>
                    </a:p>
                  </a:txBody>
                  <a:tcPr marL="3600" marR="3600">
                    <a:lnL w="9360" algn="ctr">
                      <a:solidFill>
                        <a:srgbClr val="A1A1A1"/>
                      </a:solidFill>
                    </a:lnL>
                    <a:lnR w="9360" algn="ctr">
                      <a:solidFill>
                        <a:srgbClr val="A1A1A1"/>
                      </a:solidFill>
                    </a:lnR>
                    <a:lnT w="9360" algn="ctr">
                      <a:solidFill>
                        <a:srgbClr val="A1A1A1"/>
                      </a:solidFill>
                    </a:lnT>
                    <a:lnB w="9360" algn="ctr">
                      <a:solidFill>
                        <a:srgbClr val="A1A1A1"/>
                      </a:solidFill>
                    </a:lnB>
                    <a:solidFill>
                      <a:srgbClr val="E3E3E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  <a:defRPr/>
                      </a:pPr>
                      <a:r>
                        <a:rPr lang="ru-RU" sz="1400" b="0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0</a:t>
                      </a:r>
                      <a:endParaRPr lang="ru-RU" sz="1400" b="0" strike="noStrike" spc="-1">
                        <a:latin typeface="Arial"/>
                      </a:endParaRPr>
                    </a:p>
                  </a:txBody>
                  <a:tcPr marL="3600" marR="3600">
                    <a:lnL w="9360" algn="ctr">
                      <a:solidFill>
                        <a:srgbClr val="A1A1A1"/>
                      </a:solidFill>
                    </a:lnL>
                    <a:lnR w="9360" algn="ctr">
                      <a:solidFill>
                        <a:srgbClr val="A1A1A1"/>
                      </a:solidFill>
                    </a:lnR>
                    <a:lnT w="9360" algn="ctr">
                      <a:solidFill>
                        <a:srgbClr val="A1A1A1"/>
                      </a:solidFill>
                    </a:lnT>
                    <a:lnB w="9360" algn="ctr">
                      <a:solidFill>
                        <a:srgbClr val="A1A1A1"/>
                      </a:solidFill>
                    </a:lnB>
                    <a:solidFill>
                      <a:srgbClr val="E3E3E3"/>
                    </a:solidFill>
                  </a:tcPr>
                </a:tc>
              </a:tr>
              <a:tr h="210959">
                <a:tc rowSpan="3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  <a:defRPr/>
                      </a:pPr>
                      <a:r>
                        <a:rPr lang="ru-RU" sz="1400" b="1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3</a:t>
                      </a:r>
                      <a:endParaRPr sz="1400" b="1" strike="noStrike" spc="-1">
                        <a:latin typeface="Arial"/>
                      </a:endParaRPr>
                    </a:p>
                  </a:txBody>
                  <a:tcPr marL="3600" marR="3600">
                    <a:lnL w="9360" algn="ctr">
                      <a:solidFill>
                        <a:srgbClr val="A1A1A1"/>
                      </a:solidFill>
                    </a:lnL>
                    <a:lnR w="9360" algn="ctr">
                      <a:solidFill>
                        <a:srgbClr val="A1A1A1"/>
                      </a:solidFill>
                    </a:lnR>
                    <a:lnT w="9360" algn="ctr">
                      <a:solidFill>
                        <a:srgbClr val="A1A1A1"/>
                      </a:solidFill>
                    </a:lnT>
                    <a:lnB w="9360" algn="ctr">
                      <a:solidFill>
                        <a:srgbClr val="A1A1A1"/>
                      </a:solidFill>
                    </a:lnB>
                    <a:solidFill>
                      <a:srgbClr val="E3E3E3"/>
                    </a:solidFill>
                  </a:tcPr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  <a:defRPr/>
                      </a:pPr>
                      <a:r>
                        <a:rPr lang="ru-RU" sz="1400" b="0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Доля педагогических работников, имеющих первую или высшую квалификационные категории, ученое звание и (или) ученую степень и (или) лиц, приравненных к ним, в общей численности педагогических работников, участвующих в реализации основной образовательной программы среднего общего образования, - АП</a:t>
                      </a:r>
                      <a:r>
                        <a:rPr lang="ru-RU" sz="1400" b="0" strike="noStrike" spc="-1" baseline="-25000">
                          <a:solidFill>
                            <a:srgbClr val="000000"/>
                          </a:solidFill>
                          <a:latin typeface="Arial"/>
                        </a:rPr>
                        <a:t>3</a:t>
                      </a:r>
                      <a:endParaRPr lang="ru-RU" sz="1400" b="0" strike="noStrike" spc="-1">
                        <a:latin typeface="Arial"/>
                      </a:endParaRPr>
                    </a:p>
                  </a:txBody>
                  <a:tcPr marL="3600" marR="3600">
                    <a:lnL w="9360" algn="ctr">
                      <a:solidFill>
                        <a:srgbClr val="A1A1A1"/>
                      </a:solidFill>
                    </a:lnL>
                    <a:lnR w="9360" algn="ctr">
                      <a:solidFill>
                        <a:srgbClr val="A1A1A1"/>
                      </a:solidFill>
                    </a:lnR>
                    <a:lnT w="9360" algn="ctr">
                      <a:solidFill>
                        <a:srgbClr val="A1A1A1"/>
                      </a:solidFill>
                    </a:lnT>
                    <a:lnB w="9360" algn="ctr">
                      <a:solidFill>
                        <a:srgbClr val="A1A1A1"/>
                      </a:solidFill>
                    </a:lnB>
                    <a:solidFill>
                      <a:srgbClr val="E3E3E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  <a:defRPr/>
                      </a:pPr>
                      <a:r>
                        <a:rPr lang="ru-RU" sz="1400" b="0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50% и более</a:t>
                      </a:r>
                      <a:endParaRPr lang="ru-RU" sz="1400" b="0" strike="noStrike" spc="-1">
                        <a:latin typeface="Arial"/>
                      </a:endParaRPr>
                    </a:p>
                  </a:txBody>
                  <a:tcPr marL="3600" marR="3600">
                    <a:lnL w="9360" algn="ctr">
                      <a:solidFill>
                        <a:srgbClr val="A1A1A1"/>
                      </a:solidFill>
                    </a:lnL>
                    <a:lnR w="9360" algn="ctr">
                      <a:solidFill>
                        <a:srgbClr val="A1A1A1"/>
                      </a:solidFill>
                    </a:lnR>
                    <a:lnT w="9360" algn="ctr">
                      <a:solidFill>
                        <a:srgbClr val="A1A1A1"/>
                      </a:solidFill>
                    </a:lnT>
                    <a:lnB w="9360" algn="ctr">
                      <a:solidFill>
                        <a:srgbClr val="A1A1A1"/>
                      </a:solidFill>
                    </a:lnB>
                    <a:solidFill>
                      <a:srgbClr val="E3E3E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  <a:defRPr/>
                      </a:pPr>
                      <a:r>
                        <a:rPr lang="ru-RU" sz="1400" b="0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10</a:t>
                      </a:r>
                      <a:endParaRPr lang="ru-RU" sz="1400" b="0" strike="noStrike" spc="-1">
                        <a:latin typeface="Arial"/>
                      </a:endParaRPr>
                    </a:p>
                  </a:txBody>
                  <a:tcPr marL="3600" marR="3600">
                    <a:lnL w="9360" algn="ctr">
                      <a:solidFill>
                        <a:srgbClr val="A1A1A1"/>
                      </a:solidFill>
                    </a:lnL>
                    <a:lnR w="9360" algn="ctr">
                      <a:solidFill>
                        <a:srgbClr val="A1A1A1"/>
                      </a:solidFill>
                    </a:lnR>
                    <a:lnT w="9360" algn="ctr">
                      <a:solidFill>
                        <a:srgbClr val="A1A1A1"/>
                      </a:solidFill>
                    </a:lnT>
                    <a:lnB w="9360" algn="ctr">
                      <a:solidFill>
                        <a:srgbClr val="A1A1A1"/>
                      </a:solidFill>
                    </a:lnB>
                    <a:solidFill>
                      <a:srgbClr val="E3E3E3"/>
                    </a:solidFill>
                  </a:tcPr>
                </a:tc>
              </a:tr>
              <a:tr h="210959">
                <a:tc vMerge="1">
                  <a:txBody>
                    <a:bodyPr/>
                    <a:lstStyle/>
                    <a:p>
                      <a:pPr>
                        <a:defRPr/>
                      </a:pPr>
                      <a:endParaRPr/>
                    </a:p>
                  </a:txBody>
                  <a:tcPr marL="90000" marR="90000">
                    <a:lnL w="12700" algn="ctr">
                      <a:noFill/>
                    </a:lnL>
                    <a:lnR w="12700" algn="ctr">
                      <a:noFill/>
                    </a:lnR>
                    <a:lnT w="12700" algn="ctr">
                      <a:noFill/>
                    </a:lnT>
                    <a:lnB w="12700" algn="ctr">
                      <a:noFill/>
                    </a:lnB>
                    <a:solidFill>
                      <a:srgbClr val="729FCF"/>
                    </a:solidFill>
                  </a:tcPr>
                </a:tc>
                <a:tc vMerge="1">
                  <a:txBody>
                    <a:bodyPr/>
                    <a:lstStyle/>
                    <a:p>
                      <a:pPr>
                        <a:defRPr/>
                      </a:pPr>
                      <a:endParaRPr/>
                    </a:p>
                  </a:txBody>
                  <a:tcPr marL="90000" marR="90000">
                    <a:lnL w="12700" algn="ctr">
                      <a:noFill/>
                    </a:lnL>
                    <a:lnR w="12700" algn="ctr">
                      <a:noFill/>
                    </a:lnR>
                    <a:lnT w="12700" algn="ctr">
                      <a:noFill/>
                    </a:lnT>
                    <a:lnB w="12700" algn="ctr"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  <a:defRPr/>
                      </a:pPr>
                      <a:r>
                        <a:rPr lang="ru-RU" sz="1400" b="0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20% - 49%</a:t>
                      </a:r>
                      <a:endParaRPr lang="ru-RU" sz="1400" b="0" strike="noStrike" spc="-1">
                        <a:latin typeface="Arial"/>
                      </a:endParaRPr>
                    </a:p>
                  </a:txBody>
                  <a:tcPr marL="3600" marR="3600">
                    <a:lnL w="9360" algn="ctr">
                      <a:solidFill>
                        <a:srgbClr val="A1A1A1"/>
                      </a:solidFill>
                    </a:lnL>
                    <a:lnR w="9360" algn="ctr">
                      <a:solidFill>
                        <a:srgbClr val="A1A1A1"/>
                      </a:solidFill>
                    </a:lnR>
                    <a:lnT w="9360" algn="ctr">
                      <a:solidFill>
                        <a:srgbClr val="A1A1A1"/>
                      </a:solidFill>
                    </a:lnT>
                    <a:lnB w="9360" algn="ctr">
                      <a:solidFill>
                        <a:srgbClr val="A1A1A1"/>
                      </a:solidFill>
                    </a:lnB>
                    <a:solidFill>
                      <a:srgbClr val="E3E3E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  <a:defRPr/>
                      </a:pPr>
                      <a:r>
                        <a:rPr lang="ru-RU" sz="1400" b="0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5</a:t>
                      </a:r>
                      <a:endParaRPr lang="ru-RU" sz="1400" b="0" strike="noStrike" spc="-1">
                        <a:latin typeface="Arial"/>
                      </a:endParaRPr>
                    </a:p>
                  </a:txBody>
                  <a:tcPr marL="3600" marR="3600">
                    <a:lnL w="9360" algn="ctr">
                      <a:solidFill>
                        <a:srgbClr val="A1A1A1"/>
                      </a:solidFill>
                    </a:lnL>
                    <a:lnR w="9360" algn="ctr">
                      <a:solidFill>
                        <a:srgbClr val="A1A1A1"/>
                      </a:solidFill>
                    </a:lnR>
                    <a:lnT w="9360" algn="ctr">
                      <a:solidFill>
                        <a:srgbClr val="A1A1A1"/>
                      </a:solidFill>
                    </a:lnT>
                    <a:lnB w="9360" algn="ctr">
                      <a:solidFill>
                        <a:srgbClr val="A1A1A1"/>
                      </a:solidFill>
                    </a:lnB>
                    <a:solidFill>
                      <a:srgbClr val="E3E3E3"/>
                    </a:solidFill>
                  </a:tcPr>
                </a:tc>
              </a:tr>
              <a:tr h="453960">
                <a:tc vMerge="1">
                  <a:txBody>
                    <a:bodyPr/>
                    <a:lstStyle/>
                    <a:p>
                      <a:pPr>
                        <a:defRPr/>
                      </a:pPr>
                      <a:endParaRPr/>
                    </a:p>
                  </a:txBody>
                  <a:tcPr marL="90000" marR="90000">
                    <a:lnL w="12700" algn="ctr">
                      <a:noFill/>
                    </a:lnL>
                    <a:lnR w="12700" algn="ctr">
                      <a:noFill/>
                    </a:lnR>
                    <a:lnT w="12700" algn="ctr">
                      <a:noFill/>
                    </a:lnT>
                    <a:lnB w="12700" algn="ctr">
                      <a:noFill/>
                    </a:lnB>
                    <a:solidFill>
                      <a:srgbClr val="729FCF"/>
                    </a:solidFill>
                  </a:tcPr>
                </a:tc>
                <a:tc vMerge="1">
                  <a:txBody>
                    <a:bodyPr/>
                    <a:lstStyle/>
                    <a:p>
                      <a:pPr>
                        <a:defRPr/>
                      </a:pPr>
                      <a:endParaRPr/>
                    </a:p>
                  </a:txBody>
                  <a:tcPr marL="90000" marR="90000">
                    <a:lnL w="12700" algn="ctr">
                      <a:noFill/>
                    </a:lnL>
                    <a:lnR w="12700" algn="ctr">
                      <a:noFill/>
                    </a:lnR>
                    <a:lnT w="12700" algn="ctr">
                      <a:noFill/>
                    </a:lnT>
                    <a:lnB w="12700" algn="ctr"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  <a:defRPr/>
                      </a:pPr>
                      <a:r>
                        <a:rPr lang="ru-RU" sz="1400" b="0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Менее 20%</a:t>
                      </a:r>
                      <a:endParaRPr lang="ru-RU" sz="1400" b="0" strike="noStrike" spc="-1">
                        <a:latin typeface="Arial"/>
                      </a:endParaRPr>
                    </a:p>
                  </a:txBody>
                  <a:tcPr marL="3600" marR="3600">
                    <a:lnL w="9360" algn="ctr">
                      <a:solidFill>
                        <a:srgbClr val="A1A1A1"/>
                      </a:solidFill>
                    </a:lnL>
                    <a:lnR w="9360" algn="ctr">
                      <a:solidFill>
                        <a:srgbClr val="A1A1A1"/>
                      </a:solidFill>
                    </a:lnR>
                    <a:lnT w="9360" algn="ctr">
                      <a:solidFill>
                        <a:srgbClr val="A1A1A1"/>
                      </a:solidFill>
                    </a:lnT>
                    <a:lnB w="9360" algn="ctr">
                      <a:solidFill>
                        <a:srgbClr val="A1A1A1"/>
                      </a:solidFill>
                    </a:lnB>
                    <a:solidFill>
                      <a:srgbClr val="E3E3E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  <a:defRPr/>
                      </a:pPr>
                      <a:r>
                        <a:rPr lang="ru-RU" sz="1400" b="0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0</a:t>
                      </a:r>
                      <a:endParaRPr lang="ru-RU" sz="1400" b="0" strike="noStrike" spc="-1">
                        <a:latin typeface="Arial"/>
                      </a:endParaRPr>
                    </a:p>
                  </a:txBody>
                  <a:tcPr marL="3600" marR="3600">
                    <a:lnL w="9360" algn="ctr">
                      <a:solidFill>
                        <a:srgbClr val="A1A1A1"/>
                      </a:solidFill>
                    </a:lnL>
                    <a:lnR w="9360" algn="ctr">
                      <a:solidFill>
                        <a:srgbClr val="A1A1A1"/>
                      </a:solidFill>
                    </a:lnR>
                    <a:lnT w="9360" algn="ctr">
                      <a:solidFill>
                        <a:srgbClr val="A1A1A1"/>
                      </a:solidFill>
                    </a:lnT>
                    <a:lnB w="9360" algn="ctr">
                      <a:solidFill>
                        <a:srgbClr val="A1A1A1"/>
                      </a:solidFill>
                    </a:lnB>
                    <a:solidFill>
                      <a:srgbClr val="E3E3E3"/>
                    </a:solidFill>
                  </a:tcPr>
                </a:tc>
              </a:tr>
              <a:tr h="210959">
                <a:tc rowSpan="3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  <a:defRPr/>
                      </a:pPr>
                      <a:r>
                        <a:rPr lang="ru-RU" sz="1400" b="1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4</a:t>
                      </a:r>
                      <a:endParaRPr sz="1400" b="1" strike="noStrike" spc="-1">
                        <a:latin typeface="Arial"/>
                      </a:endParaRPr>
                    </a:p>
                  </a:txBody>
                  <a:tcPr marL="3600" marR="3600">
                    <a:lnL w="9360" algn="ctr">
                      <a:solidFill>
                        <a:srgbClr val="A1A1A1"/>
                      </a:solidFill>
                    </a:lnL>
                    <a:lnR w="9360" algn="ctr">
                      <a:solidFill>
                        <a:srgbClr val="A1A1A1"/>
                      </a:solidFill>
                    </a:lnR>
                    <a:lnT w="9360" algn="ctr">
                      <a:solidFill>
                        <a:srgbClr val="A1A1A1"/>
                      </a:solidFill>
                    </a:lnT>
                    <a:lnB w="9360" algn="ctr">
                      <a:solidFill>
                        <a:srgbClr val="A1A1A1"/>
                      </a:solidFill>
                    </a:lnB>
                    <a:solidFill>
                      <a:srgbClr val="E3E3E3"/>
                    </a:solidFill>
                  </a:tcPr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  <a:defRPr/>
                      </a:pPr>
                      <a:r>
                        <a:rPr lang="ru-RU" sz="1400" b="0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Доля педагогических работников, прошедших повышение квалификации по профилю педагогической деятельности за последние 3 года, в общем числе педагогических работников, участвующих в реализации основной образовательной программы среднего общего образования, - АП</a:t>
                      </a:r>
                      <a:r>
                        <a:rPr lang="ru-RU" sz="1400" b="0" strike="noStrike" spc="-1" baseline="-25000">
                          <a:solidFill>
                            <a:srgbClr val="000000"/>
                          </a:solidFill>
                          <a:latin typeface="Arial"/>
                        </a:rPr>
                        <a:t>4</a:t>
                      </a:r>
                      <a:endParaRPr lang="ru-RU" sz="1400" b="0" strike="noStrike" spc="-1">
                        <a:latin typeface="Arial"/>
                      </a:endParaRPr>
                    </a:p>
                  </a:txBody>
                  <a:tcPr marL="3600" marR="3600">
                    <a:lnL w="9360" algn="ctr">
                      <a:solidFill>
                        <a:srgbClr val="A1A1A1"/>
                      </a:solidFill>
                    </a:lnL>
                    <a:lnR w="9360" algn="ctr">
                      <a:solidFill>
                        <a:srgbClr val="A1A1A1"/>
                      </a:solidFill>
                    </a:lnR>
                    <a:lnT w="9360" algn="ctr">
                      <a:solidFill>
                        <a:srgbClr val="A1A1A1"/>
                      </a:solidFill>
                    </a:lnT>
                    <a:lnB w="9360" algn="ctr">
                      <a:solidFill>
                        <a:srgbClr val="A1A1A1"/>
                      </a:solidFill>
                    </a:lnB>
                    <a:solidFill>
                      <a:srgbClr val="E3E3E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  <a:defRPr/>
                      </a:pPr>
                      <a:r>
                        <a:rPr lang="ru-RU" sz="1400" b="0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90% и более</a:t>
                      </a:r>
                      <a:endParaRPr lang="ru-RU" sz="1400" b="0" strike="noStrike" spc="-1">
                        <a:latin typeface="Arial"/>
                      </a:endParaRPr>
                    </a:p>
                  </a:txBody>
                  <a:tcPr marL="3600" marR="3600">
                    <a:lnL w="9360" algn="ctr">
                      <a:solidFill>
                        <a:srgbClr val="A1A1A1"/>
                      </a:solidFill>
                    </a:lnL>
                    <a:lnR w="9360" algn="ctr">
                      <a:solidFill>
                        <a:srgbClr val="A1A1A1"/>
                      </a:solidFill>
                    </a:lnR>
                    <a:lnT w="9360" algn="ctr">
                      <a:solidFill>
                        <a:srgbClr val="A1A1A1"/>
                      </a:solidFill>
                    </a:lnT>
                    <a:lnB w="9360" algn="ctr">
                      <a:solidFill>
                        <a:srgbClr val="A1A1A1"/>
                      </a:solidFill>
                    </a:lnB>
                    <a:solidFill>
                      <a:srgbClr val="E3E3E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  <a:defRPr/>
                      </a:pPr>
                      <a:r>
                        <a:rPr lang="ru-RU" sz="1400" b="0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10</a:t>
                      </a:r>
                      <a:endParaRPr lang="ru-RU" sz="1400" b="0" strike="noStrike" spc="-1">
                        <a:latin typeface="Arial"/>
                      </a:endParaRPr>
                    </a:p>
                  </a:txBody>
                  <a:tcPr marL="3600" marR="3600">
                    <a:lnL w="9360" algn="ctr">
                      <a:solidFill>
                        <a:srgbClr val="A1A1A1"/>
                      </a:solidFill>
                    </a:lnL>
                    <a:lnR w="9360" algn="ctr">
                      <a:solidFill>
                        <a:srgbClr val="A1A1A1"/>
                      </a:solidFill>
                    </a:lnR>
                    <a:lnT w="9360" algn="ctr">
                      <a:solidFill>
                        <a:srgbClr val="A1A1A1"/>
                      </a:solidFill>
                    </a:lnT>
                    <a:lnB w="9360" algn="ctr">
                      <a:solidFill>
                        <a:srgbClr val="A1A1A1"/>
                      </a:solidFill>
                    </a:lnB>
                    <a:solidFill>
                      <a:srgbClr val="E3E3E3"/>
                    </a:solidFill>
                  </a:tcPr>
                </a:tc>
              </a:tr>
              <a:tr h="210959">
                <a:tc vMerge="1">
                  <a:txBody>
                    <a:bodyPr/>
                    <a:lstStyle/>
                    <a:p>
                      <a:pPr>
                        <a:defRPr/>
                      </a:pPr>
                      <a:endParaRPr/>
                    </a:p>
                  </a:txBody>
                  <a:tcPr marL="90000" marR="90000">
                    <a:lnL w="12700" algn="ctr">
                      <a:noFill/>
                    </a:lnL>
                    <a:lnR w="12700" algn="ctr">
                      <a:noFill/>
                    </a:lnR>
                    <a:lnT w="12700" algn="ctr">
                      <a:noFill/>
                    </a:lnT>
                    <a:lnB w="12700" algn="ctr">
                      <a:noFill/>
                    </a:lnB>
                    <a:solidFill>
                      <a:srgbClr val="729FCF"/>
                    </a:solidFill>
                  </a:tcPr>
                </a:tc>
                <a:tc vMerge="1">
                  <a:txBody>
                    <a:bodyPr/>
                    <a:lstStyle/>
                    <a:p>
                      <a:pPr>
                        <a:defRPr/>
                      </a:pPr>
                      <a:endParaRPr/>
                    </a:p>
                  </a:txBody>
                  <a:tcPr marL="90000" marR="90000">
                    <a:lnL w="12700" algn="ctr">
                      <a:noFill/>
                    </a:lnL>
                    <a:lnR w="12700" algn="ctr">
                      <a:noFill/>
                    </a:lnR>
                    <a:lnT w="12700" algn="ctr">
                      <a:noFill/>
                    </a:lnT>
                    <a:lnB w="12700" algn="ctr"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  <a:defRPr/>
                      </a:pPr>
                      <a:r>
                        <a:rPr lang="ru-RU" sz="1400" b="0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70% - 89%</a:t>
                      </a:r>
                      <a:endParaRPr lang="ru-RU" sz="1400" b="0" strike="noStrike" spc="-1">
                        <a:latin typeface="Arial"/>
                      </a:endParaRPr>
                    </a:p>
                  </a:txBody>
                  <a:tcPr marL="3600" marR="3600">
                    <a:lnL w="9360" algn="ctr">
                      <a:solidFill>
                        <a:srgbClr val="A1A1A1"/>
                      </a:solidFill>
                    </a:lnL>
                    <a:lnR w="9360" algn="ctr">
                      <a:solidFill>
                        <a:srgbClr val="A1A1A1"/>
                      </a:solidFill>
                    </a:lnR>
                    <a:lnT w="9360" algn="ctr">
                      <a:solidFill>
                        <a:srgbClr val="A1A1A1"/>
                      </a:solidFill>
                    </a:lnT>
                    <a:lnB w="9360" algn="ctr">
                      <a:solidFill>
                        <a:srgbClr val="A1A1A1"/>
                      </a:solidFill>
                    </a:lnB>
                    <a:solidFill>
                      <a:srgbClr val="E3E3E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  <a:defRPr/>
                      </a:pPr>
                      <a:r>
                        <a:rPr lang="ru-RU" sz="1400" b="0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5</a:t>
                      </a:r>
                      <a:endParaRPr lang="ru-RU" sz="1400" b="0" strike="noStrike" spc="-1">
                        <a:latin typeface="Arial"/>
                      </a:endParaRPr>
                    </a:p>
                  </a:txBody>
                  <a:tcPr marL="3600" marR="3600">
                    <a:lnL w="9360" algn="ctr">
                      <a:solidFill>
                        <a:srgbClr val="A1A1A1"/>
                      </a:solidFill>
                    </a:lnL>
                    <a:lnR w="9360" algn="ctr">
                      <a:solidFill>
                        <a:srgbClr val="A1A1A1"/>
                      </a:solidFill>
                    </a:lnR>
                    <a:lnT w="9360" algn="ctr">
                      <a:solidFill>
                        <a:srgbClr val="A1A1A1"/>
                      </a:solidFill>
                    </a:lnT>
                    <a:lnB w="9360" algn="ctr">
                      <a:solidFill>
                        <a:srgbClr val="A1A1A1"/>
                      </a:solidFill>
                    </a:lnB>
                    <a:solidFill>
                      <a:srgbClr val="E3E3E3"/>
                    </a:solidFill>
                  </a:tcPr>
                </a:tc>
              </a:tr>
              <a:tr h="416520">
                <a:tc vMerge="1">
                  <a:txBody>
                    <a:bodyPr/>
                    <a:lstStyle/>
                    <a:p>
                      <a:pPr>
                        <a:defRPr/>
                      </a:pPr>
                      <a:endParaRPr/>
                    </a:p>
                  </a:txBody>
                  <a:tcPr marL="90000" marR="90000">
                    <a:lnL w="12700" algn="ctr">
                      <a:noFill/>
                    </a:lnL>
                    <a:lnR w="12700" algn="ctr">
                      <a:noFill/>
                    </a:lnR>
                    <a:lnT w="12700" algn="ctr">
                      <a:noFill/>
                    </a:lnT>
                    <a:lnB w="12700" algn="ctr">
                      <a:noFill/>
                    </a:lnB>
                    <a:solidFill>
                      <a:srgbClr val="729FCF"/>
                    </a:solidFill>
                  </a:tcPr>
                </a:tc>
                <a:tc vMerge="1">
                  <a:txBody>
                    <a:bodyPr/>
                    <a:lstStyle/>
                    <a:p>
                      <a:pPr>
                        <a:defRPr/>
                      </a:pPr>
                      <a:endParaRPr/>
                    </a:p>
                  </a:txBody>
                  <a:tcPr marL="90000" marR="90000">
                    <a:lnL w="12700" algn="ctr">
                      <a:noFill/>
                    </a:lnL>
                    <a:lnR w="12700" algn="ctr">
                      <a:noFill/>
                    </a:lnR>
                    <a:lnT w="12700" algn="ctr">
                      <a:noFill/>
                    </a:lnT>
                    <a:lnB w="12700" algn="ctr"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  <a:defRPr/>
                      </a:pPr>
                      <a:r>
                        <a:rPr lang="ru-RU" sz="1400" b="0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Менее 70%</a:t>
                      </a:r>
                      <a:endParaRPr lang="ru-RU" sz="1400" b="0" strike="noStrike" spc="-1">
                        <a:latin typeface="Arial"/>
                      </a:endParaRPr>
                    </a:p>
                  </a:txBody>
                  <a:tcPr marL="3600" marR="3600">
                    <a:lnL w="9360" algn="ctr">
                      <a:solidFill>
                        <a:srgbClr val="A1A1A1"/>
                      </a:solidFill>
                    </a:lnL>
                    <a:lnR w="9360" algn="ctr">
                      <a:solidFill>
                        <a:srgbClr val="A1A1A1"/>
                      </a:solidFill>
                    </a:lnR>
                    <a:lnT w="9360" algn="ctr">
                      <a:solidFill>
                        <a:srgbClr val="A1A1A1"/>
                      </a:solidFill>
                    </a:lnT>
                    <a:lnB w="9360" algn="ctr">
                      <a:solidFill>
                        <a:srgbClr val="A1A1A1"/>
                      </a:solidFill>
                    </a:lnB>
                    <a:solidFill>
                      <a:srgbClr val="E3E3E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  <a:defRPr/>
                      </a:pPr>
                      <a:r>
                        <a:rPr lang="ru-RU" sz="1400" b="0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0</a:t>
                      </a:r>
                      <a:endParaRPr lang="ru-RU" sz="1400" b="0" strike="noStrike" spc="-1">
                        <a:latin typeface="Arial"/>
                      </a:endParaRPr>
                    </a:p>
                  </a:txBody>
                  <a:tcPr marL="3600" marR="3600">
                    <a:lnL w="9360" algn="ctr">
                      <a:solidFill>
                        <a:srgbClr val="A1A1A1"/>
                      </a:solidFill>
                    </a:lnL>
                    <a:lnR w="9360" algn="ctr">
                      <a:solidFill>
                        <a:srgbClr val="A1A1A1"/>
                      </a:solidFill>
                    </a:lnR>
                    <a:lnT w="9360" algn="ctr">
                      <a:solidFill>
                        <a:srgbClr val="A1A1A1"/>
                      </a:solidFill>
                    </a:lnT>
                    <a:lnB w="9360" algn="ctr">
                      <a:solidFill>
                        <a:srgbClr val="A1A1A1"/>
                      </a:solidFill>
                    </a:lnB>
                    <a:solidFill>
                      <a:srgbClr val="E3E3E3"/>
                    </a:solidFill>
                  </a:tcPr>
                </a:tc>
              </a:tr>
              <a:tr h="210959">
                <a:tc rowSpan="3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  <a:defRPr/>
                      </a:pPr>
                      <a:r>
                        <a:rPr lang="ru-RU" sz="1400" b="1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5</a:t>
                      </a:r>
                      <a:endParaRPr sz="1400" b="1" strike="noStrike" spc="-1">
                        <a:latin typeface="Arial"/>
                      </a:endParaRPr>
                    </a:p>
                  </a:txBody>
                  <a:tcPr marL="3600" marR="3600">
                    <a:lnL w="9360" algn="ctr">
                      <a:solidFill>
                        <a:srgbClr val="A1A1A1"/>
                      </a:solidFill>
                    </a:lnL>
                    <a:lnR w="9360" algn="ctr">
                      <a:solidFill>
                        <a:srgbClr val="A1A1A1"/>
                      </a:solidFill>
                    </a:lnR>
                    <a:lnT w="9360" algn="ctr">
                      <a:solidFill>
                        <a:srgbClr val="A1A1A1"/>
                      </a:solidFill>
                    </a:lnT>
                    <a:lnB w="9360" algn="ctr">
                      <a:solidFill>
                        <a:srgbClr val="A1A1A1"/>
                      </a:solidFill>
                    </a:lnB>
                    <a:solidFill>
                      <a:srgbClr val="E3E3E3"/>
                    </a:solidFill>
                  </a:tcPr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  <a:defRPr/>
                      </a:pPr>
                      <a:r>
                        <a:rPr lang="ru-RU" sz="1400" b="0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Доля выпускников, не набравших минимальное количество баллов по обязательным учебным предметам при прохождении государственной итоговой аттестации по основной образовательной программе среднего общего образования, от общего количества выпускников, - АП</a:t>
                      </a:r>
                      <a:r>
                        <a:rPr lang="ru-RU" sz="1400" b="0" strike="noStrike" spc="-1" baseline="-25000">
                          <a:solidFill>
                            <a:srgbClr val="000000"/>
                          </a:solidFill>
                          <a:latin typeface="Arial"/>
                        </a:rPr>
                        <a:t>5</a:t>
                      </a:r>
                      <a:endParaRPr lang="ru-RU" sz="1400" b="0" strike="noStrike" spc="-1">
                        <a:latin typeface="Arial"/>
                      </a:endParaRPr>
                    </a:p>
                  </a:txBody>
                  <a:tcPr marL="3600" marR="3600">
                    <a:lnL w="9360" algn="ctr">
                      <a:solidFill>
                        <a:srgbClr val="A1A1A1"/>
                      </a:solidFill>
                    </a:lnL>
                    <a:lnR w="9360" algn="ctr">
                      <a:solidFill>
                        <a:srgbClr val="A1A1A1"/>
                      </a:solidFill>
                    </a:lnR>
                    <a:lnT w="9360" algn="ctr">
                      <a:solidFill>
                        <a:srgbClr val="A1A1A1"/>
                      </a:solidFill>
                    </a:lnT>
                    <a:lnB w="9360" algn="ctr">
                      <a:solidFill>
                        <a:srgbClr val="A1A1A1"/>
                      </a:solidFill>
                    </a:lnB>
                    <a:solidFill>
                      <a:srgbClr val="E3E3E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  <a:defRPr/>
                      </a:pPr>
                      <a:r>
                        <a:rPr lang="ru-RU" sz="1400" b="0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Менее 5%</a:t>
                      </a:r>
                      <a:endParaRPr lang="ru-RU" sz="1400" b="0" strike="noStrike" spc="-1">
                        <a:latin typeface="Arial"/>
                      </a:endParaRPr>
                    </a:p>
                  </a:txBody>
                  <a:tcPr marL="3600" marR="3600">
                    <a:lnL w="9360" algn="ctr">
                      <a:solidFill>
                        <a:srgbClr val="A1A1A1"/>
                      </a:solidFill>
                    </a:lnL>
                    <a:lnR w="9360" algn="ctr">
                      <a:solidFill>
                        <a:srgbClr val="A1A1A1"/>
                      </a:solidFill>
                    </a:lnR>
                    <a:lnT w="9360" algn="ctr">
                      <a:solidFill>
                        <a:srgbClr val="A1A1A1"/>
                      </a:solidFill>
                    </a:lnT>
                    <a:lnB w="9360" algn="ctr">
                      <a:solidFill>
                        <a:srgbClr val="A1A1A1"/>
                      </a:solidFill>
                    </a:lnB>
                    <a:solidFill>
                      <a:srgbClr val="E3E3E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  <a:defRPr/>
                      </a:pPr>
                      <a:r>
                        <a:rPr lang="ru-RU" sz="1400" b="0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10</a:t>
                      </a:r>
                      <a:endParaRPr lang="ru-RU" sz="1400" b="0" strike="noStrike" spc="-1">
                        <a:latin typeface="Arial"/>
                      </a:endParaRPr>
                    </a:p>
                  </a:txBody>
                  <a:tcPr marL="3600" marR="3600">
                    <a:lnL w="9360" algn="ctr">
                      <a:solidFill>
                        <a:srgbClr val="A1A1A1"/>
                      </a:solidFill>
                    </a:lnL>
                    <a:lnR w="9360" algn="ctr">
                      <a:solidFill>
                        <a:srgbClr val="A1A1A1"/>
                      </a:solidFill>
                    </a:lnR>
                    <a:lnT w="9360" algn="ctr">
                      <a:solidFill>
                        <a:srgbClr val="A1A1A1"/>
                      </a:solidFill>
                    </a:lnT>
                    <a:lnB w="9360" algn="ctr">
                      <a:solidFill>
                        <a:srgbClr val="A1A1A1"/>
                      </a:solidFill>
                    </a:lnB>
                    <a:solidFill>
                      <a:srgbClr val="E3E3E3"/>
                    </a:solidFill>
                  </a:tcPr>
                </a:tc>
              </a:tr>
              <a:tr h="210959">
                <a:tc vMerge="1">
                  <a:txBody>
                    <a:bodyPr/>
                    <a:lstStyle/>
                    <a:p>
                      <a:pPr>
                        <a:defRPr/>
                      </a:pPr>
                      <a:endParaRPr/>
                    </a:p>
                  </a:txBody>
                  <a:tcPr marL="90000" marR="90000">
                    <a:lnL w="12700" algn="ctr">
                      <a:noFill/>
                    </a:lnL>
                    <a:lnR w="12700" algn="ctr">
                      <a:noFill/>
                    </a:lnR>
                    <a:lnT w="12700" algn="ctr">
                      <a:noFill/>
                    </a:lnT>
                    <a:lnB w="12700" algn="ctr">
                      <a:noFill/>
                    </a:lnB>
                    <a:solidFill>
                      <a:srgbClr val="729FCF"/>
                    </a:solidFill>
                  </a:tcPr>
                </a:tc>
                <a:tc vMerge="1">
                  <a:txBody>
                    <a:bodyPr/>
                    <a:lstStyle/>
                    <a:p>
                      <a:pPr>
                        <a:defRPr/>
                      </a:pPr>
                      <a:endParaRPr/>
                    </a:p>
                  </a:txBody>
                  <a:tcPr marL="90000" marR="90000">
                    <a:lnL w="12700" algn="ctr">
                      <a:noFill/>
                    </a:lnL>
                    <a:lnR w="12700" algn="ctr">
                      <a:noFill/>
                    </a:lnR>
                    <a:lnT w="12700" algn="ctr">
                      <a:noFill/>
                    </a:lnT>
                    <a:lnB w="12700" algn="ctr"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  <a:defRPr/>
                      </a:pPr>
                      <a:r>
                        <a:rPr lang="ru-RU" sz="1400" b="0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5% - 9%</a:t>
                      </a:r>
                      <a:endParaRPr lang="ru-RU" sz="1400" b="0" strike="noStrike" spc="-1">
                        <a:latin typeface="Arial"/>
                      </a:endParaRPr>
                    </a:p>
                  </a:txBody>
                  <a:tcPr marL="3600" marR="3600">
                    <a:lnL w="9360" algn="ctr">
                      <a:solidFill>
                        <a:srgbClr val="A1A1A1"/>
                      </a:solidFill>
                    </a:lnL>
                    <a:lnR w="9360" algn="ctr">
                      <a:solidFill>
                        <a:srgbClr val="A1A1A1"/>
                      </a:solidFill>
                    </a:lnR>
                    <a:lnT w="9360" algn="ctr">
                      <a:solidFill>
                        <a:srgbClr val="A1A1A1"/>
                      </a:solidFill>
                    </a:lnT>
                    <a:lnB w="9360" algn="ctr">
                      <a:solidFill>
                        <a:srgbClr val="A1A1A1"/>
                      </a:solidFill>
                    </a:lnB>
                    <a:solidFill>
                      <a:srgbClr val="E3E3E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  <a:defRPr/>
                      </a:pPr>
                      <a:r>
                        <a:rPr lang="ru-RU" sz="1400" b="0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5</a:t>
                      </a:r>
                      <a:endParaRPr lang="ru-RU" sz="1400" b="0" strike="noStrike" spc="-1">
                        <a:latin typeface="Arial"/>
                      </a:endParaRPr>
                    </a:p>
                  </a:txBody>
                  <a:tcPr marL="3600" marR="3600">
                    <a:lnL w="9360" algn="ctr">
                      <a:solidFill>
                        <a:srgbClr val="A1A1A1"/>
                      </a:solidFill>
                    </a:lnL>
                    <a:lnR w="9360" algn="ctr">
                      <a:solidFill>
                        <a:srgbClr val="A1A1A1"/>
                      </a:solidFill>
                    </a:lnR>
                    <a:lnT w="9360" algn="ctr">
                      <a:solidFill>
                        <a:srgbClr val="A1A1A1"/>
                      </a:solidFill>
                    </a:lnT>
                    <a:lnB w="9360" algn="ctr">
                      <a:solidFill>
                        <a:srgbClr val="A1A1A1"/>
                      </a:solidFill>
                    </a:lnB>
                    <a:solidFill>
                      <a:srgbClr val="E3E3E3"/>
                    </a:solidFill>
                  </a:tcPr>
                </a:tc>
              </a:tr>
              <a:tr h="486360">
                <a:tc vMerge="1">
                  <a:txBody>
                    <a:bodyPr/>
                    <a:lstStyle/>
                    <a:p>
                      <a:pPr>
                        <a:defRPr/>
                      </a:pPr>
                      <a:endParaRPr/>
                    </a:p>
                  </a:txBody>
                  <a:tcPr marL="90000" marR="90000">
                    <a:lnL w="12700" algn="ctr">
                      <a:noFill/>
                    </a:lnL>
                    <a:lnR w="12700" algn="ctr">
                      <a:noFill/>
                    </a:lnR>
                    <a:lnT w="12700" algn="ctr">
                      <a:noFill/>
                    </a:lnT>
                    <a:lnB w="12700" algn="ctr">
                      <a:noFill/>
                    </a:lnB>
                    <a:solidFill>
                      <a:srgbClr val="729FCF"/>
                    </a:solidFill>
                  </a:tcPr>
                </a:tc>
                <a:tc vMerge="1">
                  <a:txBody>
                    <a:bodyPr/>
                    <a:lstStyle/>
                    <a:p>
                      <a:pPr>
                        <a:defRPr/>
                      </a:pPr>
                      <a:endParaRPr/>
                    </a:p>
                  </a:txBody>
                  <a:tcPr marL="90000" marR="90000">
                    <a:lnL w="12700" algn="ctr">
                      <a:noFill/>
                    </a:lnL>
                    <a:lnR w="12700" algn="ctr">
                      <a:noFill/>
                    </a:lnR>
                    <a:lnT w="12700" algn="ctr">
                      <a:noFill/>
                    </a:lnT>
                    <a:lnB w="12700" algn="ctr"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  <a:defRPr/>
                      </a:pPr>
                      <a:r>
                        <a:rPr lang="ru-RU" sz="1400" b="0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10% и более</a:t>
                      </a:r>
                      <a:endParaRPr lang="ru-RU" sz="1400" b="0" strike="noStrike" spc="-1">
                        <a:latin typeface="Arial"/>
                      </a:endParaRPr>
                    </a:p>
                  </a:txBody>
                  <a:tcPr marL="3600" marR="3600">
                    <a:lnL w="9360" algn="ctr">
                      <a:solidFill>
                        <a:srgbClr val="A1A1A1"/>
                      </a:solidFill>
                    </a:lnL>
                    <a:lnR w="9360" algn="ctr">
                      <a:solidFill>
                        <a:srgbClr val="A1A1A1"/>
                      </a:solidFill>
                    </a:lnR>
                    <a:lnT w="9360" algn="ctr">
                      <a:solidFill>
                        <a:srgbClr val="A1A1A1"/>
                      </a:solidFill>
                    </a:lnT>
                    <a:lnB w="9360" algn="ctr">
                      <a:solidFill>
                        <a:srgbClr val="A1A1A1"/>
                      </a:solidFill>
                    </a:lnB>
                    <a:solidFill>
                      <a:srgbClr val="E3E3E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  <a:defRPr/>
                      </a:pPr>
                      <a:r>
                        <a:rPr lang="ru-RU" sz="1400" b="0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0</a:t>
                      </a:r>
                      <a:endParaRPr lang="ru-RU" sz="1400" b="0" strike="noStrike" spc="-1">
                        <a:latin typeface="Arial"/>
                      </a:endParaRPr>
                    </a:p>
                  </a:txBody>
                  <a:tcPr marL="3600" marR="3600">
                    <a:lnL w="9360" algn="ctr">
                      <a:solidFill>
                        <a:srgbClr val="A1A1A1"/>
                      </a:solidFill>
                    </a:lnL>
                    <a:lnR w="9360" algn="ctr">
                      <a:solidFill>
                        <a:srgbClr val="A1A1A1"/>
                      </a:solidFill>
                    </a:lnR>
                    <a:lnT w="9360" algn="ctr">
                      <a:solidFill>
                        <a:srgbClr val="A1A1A1"/>
                      </a:solidFill>
                    </a:lnT>
                    <a:lnB w="9360" algn="ctr">
                      <a:solidFill>
                        <a:srgbClr val="A1A1A1"/>
                      </a:solidFill>
                    </a:lnB>
                    <a:solidFill>
                      <a:srgbClr val="E3E3E3"/>
                    </a:solidFill>
                  </a:tcPr>
                </a:tc>
              </a:tr>
              <a:tr h="210959">
                <a:tc rowSpan="3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  <a:defRPr/>
                      </a:pPr>
                      <a:r>
                        <a:rPr lang="ru-RU" sz="1400" b="1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6</a:t>
                      </a:r>
                      <a:endParaRPr sz="1400" b="1" strike="noStrike" spc="-1">
                        <a:latin typeface="Arial"/>
                      </a:endParaRPr>
                    </a:p>
                  </a:txBody>
                  <a:tcPr marL="3600" marR="3600">
                    <a:lnL w="9360" algn="ctr">
                      <a:solidFill>
                        <a:srgbClr val="A1A1A1"/>
                      </a:solidFill>
                    </a:lnL>
                    <a:lnR w="9360" algn="ctr">
                      <a:solidFill>
                        <a:srgbClr val="A1A1A1"/>
                      </a:solidFill>
                    </a:lnR>
                    <a:lnT w="9360" algn="ctr">
                      <a:solidFill>
                        <a:srgbClr val="A1A1A1"/>
                      </a:solidFill>
                    </a:lnT>
                    <a:lnB w="9360" algn="ctr">
                      <a:solidFill>
                        <a:srgbClr val="A1A1A1"/>
                      </a:solidFill>
                    </a:lnB>
                    <a:solidFill>
                      <a:srgbClr val="E3E3E3"/>
                    </a:solidFill>
                  </a:tcPr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  <a:defRPr/>
                      </a:pPr>
                      <a:r>
                        <a:rPr lang="ru-RU" sz="1400" b="0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Доля выпускников, получивших допуск к государственной итоговой аттестации по основной образовательной программе среднего общего образования (без учета повторного написания итогового сочинения (изложения) и (или) ликвидации академической задолженности), от общего количества выпускников - АП</a:t>
                      </a:r>
                      <a:r>
                        <a:rPr lang="ru-RU" sz="1400" b="0" strike="noStrike" spc="-1" baseline="-25000">
                          <a:solidFill>
                            <a:srgbClr val="000000"/>
                          </a:solidFill>
                          <a:latin typeface="Arial"/>
                        </a:rPr>
                        <a:t>6</a:t>
                      </a:r>
                      <a:endParaRPr lang="ru-RU" sz="1400" b="0" strike="noStrike" spc="-1">
                        <a:latin typeface="Arial"/>
                      </a:endParaRPr>
                    </a:p>
                  </a:txBody>
                  <a:tcPr marL="3600" marR="3600">
                    <a:lnL w="9360" algn="ctr">
                      <a:solidFill>
                        <a:srgbClr val="A1A1A1"/>
                      </a:solidFill>
                    </a:lnL>
                    <a:lnR w="9360" algn="ctr">
                      <a:solidFill>
                        <a:srgbClr val="A1A1A1"/>
                      </a:solidFill>
                    </a:lnR>
                    <a:lnT w="9360" algn="ctr">
                      <a:solidFill>
                        <a:srgbClr val="A1A1A1"/>
                      </a:solidFill>
                    </a:lnT>
                    <a:lnB w="9360" algn="ctr">
                      <a:solidFill>
                        <a:srgbClr val="A1A1A1"/>
                      </a:solidFill>
                    </a:lnB>
                    <a:solidFill>
                      <a:srgbClr val="E3E3E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  <a:defRPr/>
                      </a:pPr>
                      <a:r>
                        <a:rPr lang="ru-RU" sz="1400" b="0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90% и более</a:t>
                      </a:r>
                      <a:endParaRPr lang="ru-RU" sz="1400" b="0" strike="noStrike" spc="-1">
                        <a:latin typeface="Arial"/>
                      </a:endParaRPr>
                    </a:p>
                  </a:txBody>
                  <a:tcPr marL="3600" marR="3600">
                    <a:lnL w="9360" algn="ctr">
                      <a:solidFill>
                        <a:srgbClr val="A1A1A1"/>
                      </a:solidFill>
                    </a:lnL>
                    <a:lnR w="9360" algn="ctr">
                      <a:solidFill>
                        <a:srgbClr val="A1A1A1"/>
                      </a:solidFill>
                    </a:lnR>
                    <a:lnT w="9360" algn="ctr">
                      <a:solidFill>
                        <a:srgbClr val="A1A1A1"/>
                      </a:solidFill>
                    </a:lnT>
                    <a:lnB w="9360" algn="ctr">
                      <a:solidFill>
                        <a:srgbClr val="A1A1A1"/>
                      </a:solidFill>
                    </a:lnB>
                    <a:solidFill>
                      <a:srgbClr val="E3E3E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  <a:defRPr/>
                      </a:pPr>
                      <a:r>
                        <a:rPr lang="ru-RU" sz="1400" b="0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10</a:t>
                      </a:r>
                      <a:endParaRPr lang="ru-RU" sz="1400" b="0" strike="noStrike" spc="-1">
                        <a:latin typeface="Arial"/>
                      </a:endParaRPr>
                    </a:p>
                  </a:txBody>
                  <a:tcPr marL="3600" marR="3600">
                    <a:lnL w="9360" algn="ctr">
                      <a:solidFill>
                        <a:srgbClr val="A1A1A1"/>
                      </a:solidFill>
                    </a:lnL>
                    <a:lnR w="9360" algn="ctr">
                      <a:solidFill>
                        <a:srgbClr val="A1A1A1"/>
                      </a:solidFill>
                    </a:lnR>
                    <a:lnT w="9360" algn="ctr">
                      <a:solidFill>
                        <a:srgbClr val="A1A1A1"/>
                      </a:solidFill>
                    </a:lnT>
                    <a:lnB w="9360" algn="ctr">
                      <a:solidFill>
                        <a:srgbClr val="A1A1A1"/>
                      </a:solidFill>
                    </a:lnB>
                    <a:solidFill>
                      <a:srgbClr val="E3E3E3"/>
                    </a:solidFill>
                  </a:tcPr>
                </a:tc>
              </a:tr>
              <a:tr h="210959">
                <a:tc vMerge="1">
                  <a:txBody>
                    <a:bodyPr/>
                    <a:lstStyle/>
                    <a:p>
                      <a:pPr>
                        <a:defRPr/>
                      </a:pPr>
                      <a:endParaRPr/>
                    </a:p>
                  </a:txBody>
                  <a:tcPr marL="90000" marR="90000">
                    <a:lnL w="12700" algn="ctr">
                      <a:noFill/>
                    </a:lnL>
                    <a:lnR w="12700" algn="ctr">
                      <a:noFill/>
                    </a:lnR>
                    <a:lnT w="12700" algn="ctr">
                      <a:noFill/>
                    </a:lnT>
                    <a:lnB w="12700" algn="ctr">
                      <a:noFill/>
                    </a:lnB>
                    <a:solidFill>
                      <a:srgbClr val="729FCF"/>
                    </a:solidFill>
                  </a:tcPr>
                </a:tc>
                <a:tc vMerge="1">
                  <a:txBody>
                    <a:bodyPr/>
                    <a:lstStyle/>
                    <a:p>
                      <a:pPr>
                        <a:defRPr/>
                      </a:pPr>
                      <a:endParaRPr/>
                    </a:p>
                  </a:txBody>
                  <a:tcPr marL="90000" marR="90000">
                    <a:lnL w="12700" algn="ctr">
                      <a:noFill/>
                    </a:lnL>
                    <a:lnR w="12700" algn="ctr">
                      <a:noFill/>
                    </a:lnR>
                    <a:lnT w="12700" algn="ctr">
                      <a:noFill/>
                    </a:lnT>
                    <a:lnB w="12700" algn="ctr"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  <a:defRPr/>
                      </a:pPr>
                      <a:r>
                        <a:rPr lang="ru-RU" sz="1400" b="0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80% - 89%</a:t>
                      </a:r>
                      <a:endParaRPr lang="ru-RU" sz="1400" b="0" strike="noStrike" spc="-1">
                        <a:latin typeface="Arial"/>
                      </a:endParaRPr>
                    </a:p>
                  </a:txBody>
                  <a:tcPr marL="3600" marR="3600">
                    <a:lnL w="9360" algn="ctr">
                      <a:solidFill>
                        <a:srgbClr val="A1A1A1"/>
                      </a:solidFill>
                    </a:lnL>
                    <a:lnR w="9360" algn="ctr">
                      <a:solidFill>
                        <a:srgbClr val="A1A1A1"/>
                      </a:solidFill>
                    </a:lnR>
                    <a:lnT w="9360" algn="ctr">
                      <a:solidFill>
                        <a:srgbClr val="A1A1A1"/>
                      </a:solidFill>
                    </a:lnT>
                    <a:lnB w="9360" algn="ctr">
                      <a:solidFill>
                        <a:srgbClr val="A1A1A1"/>
                      </a:solidFill>
                    </a:lnB>
                    <a:solidFill>
                      <a:srgbClr val="E3E3E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  <a:defRPr/>
                      </a:pPr>
                      <a:r>
                        <a:rPr lang="ru-RU" sz="1400" b="0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5</a:t>
                      </a:r>
                      <a:endParaRPr lang="ru-RU" sz="1400" b="0" strike="noStrike" spc="-1">
                        <a:latin typeface="Arial"/>
                      </a:endParaRPr>
                    </a:p>
                  </a:txBody>
                  <a:tcPr marL="3600" marR="3600">
                    <a:lnL w="9360" algn="ctr">
                      <a:solidFill>
                        <a:srgbClr val="A1A1A1"/>
                      </a:solidFill>
                    </a:lnL>
                    <a:lnR w="9360" algn="ctr">
                      <a:solidFill>
                        <a:srgbClr val="A1A1A1"/>
                      </a:solidFill>
                    </a:lnR>
                    <a:lnT w="9360" algn="ctr">
                      <a:solidFill>
                        <a:srgbClr val="A1A1A1"/>
                      </a:solidFill>
                    </a:lnT>
                    <a:lnB w="9360" algn="ctr">
                      <a:solidFill>
                        <a:srgbClr val="A1A1A1"/>
                      </a:solidFill>
                    </a:lnB>
                    <a:solidFill>
                      <a:srgbClr val="E3E3E3"/>
                    </a:solidFill>
                  </a:tcPr>
                </a:tc>
              </a:tr>
              <a:tr h="353880">
                <a:tc vMerge="1">
                  <a:txBody>
                    <a:bodyPr/>
                    <a:lstStyle/>
                    <a:p>
                      <a:pPr>
                        <a:defRPr/>
                      </a:pPr>
                      <a:endParaRPr/>
                    </a:p>
                  </a:txBody>
                  <a:tcPr marL="90000" marR="90000">
                    <a:lnL w="12700" algn="ctr">
                      <a:noFill/>
                    </a:lnL>
                    <a:lnR w="12700" algn="ctr">
                      <a:noFill/>
                    </a:lnR>
                    <a:lnT w="12700" algn="ctr">
                      <a:noFill/>
                    </a:lnT>
                    <a:lnB w="12700" algn="ctr">
                      <a:noFill/>
                    </a:lnB>
                    <a:solidFill>
                      <a:srgbClr val="729FCF"/>
                    </a:solidFill>
                  </a:tcPr>
                </a:tc>
                <a:tc vMerge="1">
                  <a:txBody>
                    <a:bodyPr/>
                    <a:lstStyle/>
                    <a:p>
                      <a:pPr>
                        <a:defRPr/>
                      </a:pPr>
                      <a:endParaRPr/>
                    </a:p>
                  </a:txBody>
                  <a:tcPr marL="90000" marR="90000">
                    <a:lnL w="12700" algn="ctr">
                      <a:noFill/>
                    </a:lnL>
                    <a:lnR w="12700" algn="ctr">
                      <a:noFill/>
                    </a:lnR>
                    <a:lnT w="12700" algn="ctr">
                      <a:noFill/>
                    </a:lnT>
                    <a:lnB w="12700" algn="ctr"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  <a:defRPr/>
                      </a:pPr>
                      <a:r>
                        <a:rPr lang="ru-RU" sz="1400" b="0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Менее 80%</a:t>
                      </a:r>
                      <a:endParaRPr lang="ru-RU" sz="1400" b="0" strike="noStrike" spc="-1">
                        <a:latin typeface="Arial"/>
                      </a:endParaRPr>
                    </a:p>
                  </a:txBody>
                  <a:tcPr marL="3600" marR="3600">
                    <a:lnL w="9360" algn="ctr">
                      <a:solidFill>
                        <a:srgbClr val="A1A1A1"/>
                      </a:solidFill>
                    </a:lnL>
                    <a:lnR w="9360" algn="ctr">
                      <a:solidFill>
                        <a:srgbClr val="A1A1A1"/>
                      </a:solidFill>
                    </a:lnR>
                    <a:lnT w="9360" algn="ctr">
                      <a:solidFill>
                        <a:srgbClr val="A1A1A1"/>
                      </a:solidFill>
                    </a:lnT>
                    <a:lnB w="9360" algn="ctr">
                      <a:solidFill>
                        <a:srgbClr val="A1A1A1"/>
                      </a:solidFill>
                    </a:lnB>
                    <a:solidFill>
                      <a:srgbClr val="E3E3E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  <a:defRPr/>
                      </a:pPr>
                      <a:r>
                        <a:rPr lang="ru-RU" sz="1400" b="0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0</a:t>
                      </a:r>
                      <a:endParaRPr lang="ru-RU" sz="1400" b="0" strike="noStrike" spc="-1">
                        <a:latin typeface="Arial"/>
                      </a:endParaRPr>
                    </a:p>
                  </a:txBody>
                  <a:tcPr marL="3600" marR="3600">
                    <a:lnL w="9360" algn="ctr">
                      <a:solidFill>
                        <a:srgbClr val="A1A1A1"/>
                      </a:solidFill>
                    </a:lnL>
                    <a:lnR w="9360" algn="ctr">
                      <a:solidFill>
                        <a:srgbClr val="A1A1A1"/>
                      </a:solidFill>
                    </a:lnR>
                    <a:lnT w="9360" algn="ctr">
                      <a:solidFill>
                        <a:srgbClr val="A1A1A1"/>
                      </a:solidFill>
                    </a:lnT>
                    <a:lnB w="9360" algn="ctr">
                      <a:solidFill>
                        <a:srgbClr val="A1A1A1"/>
                      </a:solidFill>
                    </a:lnB>
                    <a:solidFill>
                      <a:srgbClr val="E3E3E3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w="http://schemas.openxmlformats.org/wordprocessingml/2006/main" xmlns:m="http://schemas.openxmlformats.org/officeDocument/2006/math" xmlns="">
      <p:transition spd="med" advClick="1">
        <p:fade thruBlk="0"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00" name="Прямоугольник 7"/>
          <p:cNvSpPr/>
          <p:nvPr/>
        </p:nvSpPr>
        <p:spPr bwMode="auto">
          <a:xfrm>
            <a:off x="2520000" y="334800"/>
            <a:ext cx="8099280" cy="564480"/>
          </a:xfrm>
          <a:prstGeom prst="rect">
            <a:avLst/>
          </a:prstGeom>
          <a:solidFill>
            <a:srgbClr val="423D6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0" tIns="75600" rIns="0" bIns="75600" anchor="ctr">
            <a:noAutofit/>
          </a:bodyPr>
          <a:lstStyle/>
          <a:p>
            <a:pPr algn="ctr">
              <a:lnSpc>
                <a:spcPct val="100000"/>
              </a:lnSpc>
              <a:buNone/>
              <a:defRPr/>
            </a:pPr>
            <a:r>
              <a:rPr lang="ru-RU" sz="1800" b="1" strike="noStrike" spc="-1">
                <a:solidFill>
                  <a:srgbClr val="FFFFFF"/>
                </a:solidFill>
                <a:latin typeface="Arial"/>
                <a:ea typeface="DejaVu Sans"/>
              </a:rPr>
              <a:t>ПОКАЗАТЕЛИ АККРЕДИТАЦИОННОГО МОНИТОРИНГА </a:t>
            </a:r>
            <a:endParaRPr lang="ru-RU" sz="1800" b="0" strike="noStrike" spc="-1">
              <a:latin typeface="Arial"/>
            </a:endParaRPr>
          </a:p>
          <a:p>
            <a:pPr algn="ctr">
              <a:lnSpc>
                <a:spcPct val="100000"/>
              </a:lnSpc>
              <a:buNone/>
              <a:defRPr/>
            </a:pPr>
            <a:r>
              <a:rPr lang="ru-RU" sz="1800" b="1" strike="noStrike" spc="-1">
                <a:solidFill>
                  <a:srgbClr val="FFFFFF"/>
                </a:solidFill>
                <a:latin typeface="Arial"/>
                <a:ea typeface="DejaVu Sans"/>
              </a:rPr>
              <a:t>СРЕДНЕЕ ПРОФЕССИОНАЛЬНОЕ ОБРАЗОВАНИЕ</a:t>
            </a:r>
            <a:endParaRPr lang="ru-RU" sz="1800" b="0" strike="noStrike" spc="-1">
              <a:latin typeface="Arial"/>
            </a:endParaRPr>
          </a:p>
        </p:txBody>
      </p:sp>
      <p:graphicFrame>
        <p:nvGraphicFramePr>
          <p:cNvPr id="201" name="Таблица 2"/>
          <p:cNvGraphicFramePr>
            <a:graphicFrameLocks/>
          </p:cNvGraphicFramePr>
          <p:nvPr/>
        </p:nvGraphicFramePr>
        <p:xfrm>
          <a:off x="159120" y="960120"/>
          <a:ext cx="12241080" cy="6266160"/>
        </p:xfrm>
        <a:graphic>
          <a:graphicData uri="http://schemas.openxmlformats.org/drawingml/2006/table">
            <a:tbl>
              <a:tblPr/>
              <a:tblGrid>
                <a:gridCol w="504000"/>
                <a:gridCol w="8496720"/>
                <a:gridCol w="2232000"/>
                <a:gridCol w="1008360"/>
              </a:tblGrid>
              <a:tr h="4914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  <a:defRPr/>
                      </a:pPr>
                      <a:r>
                        <a:rPr lang="en-US" sz="1200" b="1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N </a:t>
                      </a:r>
                      <a:r>
                        <a:rPr lang="ru-RU" sz="1200" b="1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п/п</a:t>
                      </a:r>
                      <a:endParaRPr sz="1200" b="1" strike="noStrike" spc="-1">
                        <a:latin typeface="Arial"/>
                      </a:endParaRPr>
                    </a:p>
                  </a:txBody>
                  <a:tcPr marL="2880" marR="2880">
                    <a:lnL w="9360" algn="ctr">
                      <a:solidFill>
                        <a:srgbClr val="A1A1A1"/>
                      </a:solidFill>
                    </a:lnL>
                    <a:lnR w="9360" algn="ctr">
                      <a:solidFill>
                        <a:srgbClr val="A1A1A1"/>
                      </a:solidFill>
                    </a:lnR>
                    <a:lnT w="9360" algn="ctr">
                      <a:solidFill>
                        <a:srgbClr val="A1A1A1"/>
                      </a:solidFill>
                    </a:lnT>
                    <a:lnB w="9360" algn="ctr">
                      <a:solidFill>
                        <a:srgbClr val="A1A1A1"/>
                      </a:solidFill>
                    </a:lnB>
                    <a:solidFill>
                      <a:srgbClr val="E3E3E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  <a:defRPr/>
                      </a:pPr>
                      <a:r>
                        <a:rPr lang="ru-RU" sz="1200" b="1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Наименование показателя мониторинга</a:t>
                      </a:r>
                      <a:endParaRPr sz="1200" b="1" strike="noStrike" spc="-1">
                        <a:latin typeface="Arial"/>
                      </a:endParaRPr>
                    </a:p>
                  </a:txBody>
                  <a:tcPr marL="2880" marR="2880">
                    <a:lnL w="9360" algn="ctr">
                      <a:solidFill>
                        <a:srgbClr val="A1A1A1"/>
                      </a:solidFill>
                    </a:lnL>
                    <a:lnR w="9360" algn="ctr">
                      <a:solidFill>
                        <a:srgbClr val="A1A1A1"/>
                      </a:solidFill>
                    </a:lnR>
                    <a:lnT w="9360" algn="ctr">
                      <a:solidFill>
                        <a:srgbClr val="A1A1A1"/>
                      </a:solidFill>
                    </a:lnT>
                    <a:lnB w="9360" algn="ctr">
                      <a:solidFill>
                        <a:srgbClr val="A1A1A1"/>
                      </a:solidFill>
                    </a:lnB>
                    <a:solidFill>
                      <a:srgbClr val="E3E3E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  <a:defRPr/>
                      </a:pPr>
                      <a:r>
                        <a:rPr lang="ru-RU" sz="1200" b="1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Критериальное значение</a:t>
                      </a:r>
                      <a:endParaRPr sz="1200" b="1" strike="noStrike" spc="-1">
                        <a:latin typeface="Arial"/>
                      </a:endParaRPr>
                    </a:p>
                  </a:txBody>
                  <a:tcPr marL="2880" marR="2880">
                    <a:lnL w="9360" algn="ctr">
                      <a:solidFill>
                        <a:srgbClr val="A1A1A1"/>
                      </a:solidFill>
                    </a:lnL>
                    <a:lnR w="9360" algn="ctr">
                      <a:solidFill>
                        <a:srgbClr val="A1A1A1"/>
                      </a:solidFill>
                    </a:lnR>
                    <a:lnT w="9360" algn="ctr">
                      <a:solidFill>
                        <a:srgbClr val="A1A1A1"/>
                      </a:solidFill>
                    </a:lnT>
                    <a:lnB w="9360" algn="ctr">
                      <a:solidFill>
                        <a:srgbClr val="A1A1A1"/>
                      </a:solidFill>
                    </a:lnB>
                    <a:solidFill>
                      <a:srgbClr val="E3E3E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  <a:defRPr/>
                      </a:pPr>
                      <a:r>
                        <a:rPr lang="ru-RU" sz="1200" b="1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Количество баллов</a:t>
                      </a:r>
                      <a:endParaRPr sz="1200" b="1" strike="noStrike" spc="-1">
                        <a:latin typeface="Arial"/>
                      </a:endParaRPr>
                    </a:p>
                  </a:txBody>
                  <a:tcPr marL="2880" marR="2880">
                    <a:lnL w="9360" algn="ctr">
                      <a:solidFill>
                        <a:srgbClr val="A1A1A1"/>
                      </a:solidFill>
                    </a:lnL>
                    <a:lnR w="9360" algn="ctr">
                      <a:solidFill>
                        <a:srgbClr val="A1A1A1"/>
                      </a:solidFill>
                    </a:lnR>
                    <a:lnT w="9360" algn="ctr">
                      <a:solidFill>
                        <a:srgbClr val="A1A1A1"/>
                      </a:solidFill>
                    </a:lnT>
                    <a:lnB w="9360" algn="ctr">
                      <a:solidFill>
                        <a:srgbClr val="A1A1A1"/>
                      </a:solidFill>
                    </a:lnB>
                    <a:solidFill>
                      <a:srgbClr val="E3E3E3"/>
                    </a:solidFill>
                  </a:tcPr>
                </a:tc>
              </a:tr>
              <a:tr h="209520">
                <a:tc row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  <a:defRPr/>
                      </a:pPr>
                      <a:r>
                        <a:rPr lang="ru-RU" sz="1200" b="1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1</a:t>
                      </a:r>
                      <a:endParaRPr sz="1200" b="1" strike="noStrike" spc="-1">
                        <a:latin typeface="Arial"/>
                      </a:endParaRPr>
                    </a:p>
                  </a:txBody>
                  <a:tcPr marL="2880" marR="2880">
                    <a:lnL w="9360" algn="ctr">
                      <a:solidFill>
                        <a:srgbClr val="A1A1A1"/>
                      </a:solidFill>
                    </a:lnL>
                    <a:lnR w="9360" algn="ctr">
                      <a:solidFill>
                        <a:srgbClr val="A1A1A1"/>
                      </a:solidFill>
                    </a:lnR>
                    <a:lnT w="9360" algn="ctr">
                      <a:solidFill>
                        <a:srgbClr val="A1A1A1"/>
                      </a:solidFill>
                    </a:lnT>
                    <a:lnB w="9360" algn="ctr">
                      <a:solidFill>
                        <a:srgbClr val="A1A1A1"/>
                      </a:solidFill>
                    </a:lnB>
                    <a:solidFill>
                      <a:srgbClr val="E3E3E3"/>
                    </a:solidFill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  <a:defRPr/>
                      </a:pPr>
                      <a:r>
                        <a:rPr lang="ru-RU" sz="1200" b="0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Наличие электронной информационно-образовательной среды - АП</a:t>
                      </a:r>
                      <a:r>
                        <a:rPr lang="ru-RU" sz="1200" b="0" strike="noStrike" spc="-1" baseline="-25000">
                          <a:solidFill>
                            <a:srgbClr val="000000"/>
                          </a:solidFill>
                          <a:latin typeface="Arial"/>
                        </a:rPr>
                        <a:t>1</a:t>
                      </a:r>
                      <a:endParaRPr lang="ru-RU" sz="1200" b="0" strike="noStrike" spc="-1">
                        <a:latin typeface="Arial"/>
                      </a:endParaRPr>
                    </a:p>
                  </a:txBody>
                  <a:tcPr marL="2880" marR="2880">
                    <a:lnL w="9360" algn="ctr">
                      <a:solidFill>
                        <a:srgbClr val="A1A1A1"/>
                      </a:solidFill>
                    </a:lnL>
                    <a:lnR w="9360" algn="ctr">
                      <a:solidFill>
                        <a:srgbClr val="A1A1A1"/>
                      </a:solidFill>
                    </a:lnR>
                    <a:lnT w="9360" algn="ctr">
                      <a:solidFill>
                        <a:srgbClr val="A1A1A1"/>
                      </a:solidFill>
                    </a:lnT>
                    <a:lnB w="9360" algn="ctr">
                      <a:solidFill>
                        <a:srgbClr val="A1A1A1"/>
                      </a:solidFill>
                    </a:lnB>
                    <a:solidFill>
                      <a:srgbClr val="E3E3E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  <a:defRPr/>
                      </a:pPr>
                      <a:r>
                        <a:rPr lang="ru-RU" sz="1200" b="0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Имеется</a:t>
                      </a:r>
                      <a:endParaRPr lang="ru-RU" sz="1200" b="0" strike="noStrike" spc="-1">
                        <a:latin typeface="Arial"/>
                      </a:endParaRPr>
                    </a:p>
                  </a:txBody>
                  <a:tcPr marL="2880" marR="2880">
                    <a:lnL w="9360" algn="ctr">
                      <a:solidFill>
                        <a:srgbClr val="A1A1A1"/>
                      </a:solidFill>
                    </a:lnL>
                    <a:lnR w="9360" algn="ctr">
                      <a:solidFill>
                        <a:srgbClr val="A1A1A1"/>
                      </a:solidFill>
                    </a:lnR>
                    <a:lnT w="9360" algn="ctr">
                      <a:solidFill>
                        <a:srgbClr val="A1A1A1"/>
                      </a:solidFill>
                    </a:lnT>
                    <a:lnB w="9360" algn="ctr">
                      <a:solidFill>
                        <a:srgbClr val="A1A1A1"/>
                      </a:solidFill>
                    </a:lnB>
                    <a:solidFill>
                      <a:srgbClr val="E3E3E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  <a:defRPr/>
                      </a:pPr>
                      <a:r>
                        <a:rPr lang="ru-RU" sz="1200" b="0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5</a:t>
                      </a:r>
                      <a:endParaRPr lang="ru-RU" sz="1200" b="0" strike="noStrike" spc="-1">
                        <a:latin typeface="Arial"/>
                      </a:endParaRPr>
                    </a:p>
                  </a:txBody>
                  <a:tcPr marL="2880" marR="2880">
                    <a:lnL w="9360" algn="ctr">
                      <a:solidFill>
                        <a:srgbClr val="A1A1A1"/>
                      </a:solidFill>
                    </a:lnL>
                    <a:lnR w="9360" algn="ctr">
                      <a:solidFill>
                        <a:srgbClr val="A1A1A1"/>
                      </a:solidFill>
                    </a:lnR>
                    <a:lnT w="9360" algn="ctr">
                      <a:solidFill>
                        <a:srgbClr val="A1A1A1"/>
                      </a:solidFill>
                    </a:lnT>
                    <a:lnB w="9360" algn="ctr">
                      <a:solidFill>
                        <a:srgbClr val="A1A1A1"/>
                      </a:solidFill>
                    </a:lnB>
                    <a:solidFill>
                      <a:srgbClr val="E3E3E3"/>
                    </a:solidFill>
                  </a:tcPr>
                </a:tc>
              </a:tr>
              <a:tr h="209520">
                <a:tc vMerge="1">
                  <a:txBody>
                    <a:bodyPr/>
                    <a:lstStyle/>
                    <a:p>
                      <a:pPr>
                        <a:defRPr/>
                      </a:pPr>
                      <a:endParaRPr/>
                    </a:p>
                  </a:txBody>
                  <a:tcPr marL="90000" marR="90000">
                    <a:lnL w="12700" algn="ctr">
                      <a:noFill/>
                    </a:lnL>
                    <a:lnR w="12700" algn="ctr">
                      <a:noFill/>
                    </a:lnR>
                    <a:lnT w="12700" algn="ctr">
                      <a:noFill/>
                    </a:lnT>
                    <a:lnB w="12700" algn="ctr">
                      <a:noFill/>
                    </a:lnB>
                    <a:solidFill>
                      <a:srgbClr val="729FCF"/>
                    </a:solidFill>
                  </a:tcPr>
                </a:tc>
                <a:tc vMerge="1">
                  <a:txBody>
                    <a:bodyPr/>
                    <a:lstStyle/>
                    <a:p>
                      <a:pPr>
                        <a:defRPr/>
                      </a:pPr>
                      <a:endParaRPr/>
                    </a:p>
                  </a:txBody>
                  <a:tcPr marL="90000" marR="90000">
                    <a:lnL w="12700" algn="ctr">
                      <a:noFill/>
                    </a:lnL>
                    <a:lnR w="12700" algn="ctr">
                      <a:noFill/>
                    </a:lnR>
                    <a:lnT w="12700" algn="ctr">
                      <a:noFill/>
                    </a:lnT>
                    <a:lnB w="12700" algn="ctr"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  <a:defRPr/>
                      </a:pPr>
                      <a:r>
                        <a:rPr lang="ru-RU" sz="1200" b="0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Не имеется</a:t>
                      </a:r>
                      <a:endParaRPr lang="ru-RU" sz="1200" b="0" strike="noStrike" spc="-1">
                        <a:latin typeface="Arial"/>
                      </a:endParaRPr>
                    </a:p>
                  </a:txBody>
                  <a:tcPr marL="2880" marR="2880">
                    <a:lnL w="9360" algn="ctr">
                      <a:solidFill>
                        <a:srgbClr val="A1A1A1"/>
                      </a:solidFill>
                    </a:lnL>
                    <a:lnR w="9360" algn="ctr">
                      <a:solidFill>
                        <a:srgbClr val="A1A1A1"/>
                      </a:solidFill>
                    </a:lnR>
                    <a:lnT w="9360" algn="ctr">
                      <a:solidFill>
                        <a:srgbClr val="A1A1A1"/>
                      </a:solidFill>
                    </a:lnT>
                    <a:lnB w="9360" algn="ctr">
                      <a:solidFill>
                        <a:srgbClr val="A1A1A1"/>
                      </a:solidFill>
                    </a:lnB>
                    <a:solidFill>
                      <a:srgbClr val="E3E3E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  <a:defRPr/>
                      </a:pPr>
                      <a:r>
                        <a:rPr lang="ru-RU" sz="1200" b="0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0</a:t>
                      </a:r>
                      <a:endParaRPr lang="ru-RU" sz="1200" b="0" strike="noStrike" spc="-1">
                        <a:latin typeface="Arial"/>
                      </a:endParaRPr>
                    </a:p>
                  </a:txBody>
                  <a:tcPr marL="2880" marR="2880">
                    <a:lnL w="9360" algn="ctr">
                      <a:solidFill>
                        <a:srgbClr val="A1A1A1"/>
                      </a:solidFill>
                    </a:lnL>
                    <a:lnR w="9360" algn="ctr">
                      <a:solidFill>
                        <a:srgbClr val="A1A1A1"/>
                      </a:solidFill>
                    </a:lnR>
                    <a:lnT w="9360" algn="ctr">
                      <a:solidFill>
                        <a:srgbClr val="A1A1A1"/>
                      </a:solidFill>
                    </a:lnT>
                    <a:lnB w="9360" algn="ctr">
                      <a:solidFill>
                        <a:srgbClr val="A1A1A1"/>
                      </a:solidFill>
                    </a:lnB>
                    <a:solidFill>
                      <a:srgbClr val="E3E3E3"/>
                    </a:solidFill>
                  </a:tcPr>
                </a:tc>
              </a:tr>
              <a:tr h="209520">
                <a:tc rowSpan="3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  <a:defRPr/>
                      </a:pPr>
                      <a:r>
                        <a:rPr lang="ru-RU" sz="1200" b="1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2</a:t>
                      </a:r>
                      <a:endParaRPr sz="1200" b="1" strike="noStrike" spc="-1">
                        <a:latin typeface="Arial"/>
                      </a:endParaRPr>
                    </a:p>
                  </a:txBody>
                  <a:tcPr marL="2880" marR="2880">
                    <a:lnL w="9360" algn="ctr">
                      <a:solidFill>
                        <a:srgbClr val="A1A1A1"/>
                      </a:solidFill>
                    </a:lnL>
                    <a:lnR w="9360" algn="ctr">
                      <a:solidFill>
                        <a:srgbClr val="A1A1A1"/>
                      </a:solidFill>
                    </a:lnR>
                    <a:lnT w="9360" algn="ctr">
                      <a:solidFill>
                        <a:srgbClr val="A1A1A1"/>
                      </a:solidFill>
                    </a:lnT>
                    <a:lnB w="9360" algn="ctr">
                      <a:solidFill>
                        <a:srgbClr val="A1A1A1"/>
                      </a:solidFill>
                    </a:lnB>
                    <a:solidFill>
                      <a:srgbClr val="E3E3E3"/>
                    </a:solidFill>
                  </a:tcPr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  <a:defRPr/>
                      </a:pPr>
                      <a:r>
                        <a:rPr lang="ru-RU" sz="1200" b="0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Доля выпускников, трудоустроившихся в течение календарного года, следующего за годом выпуска, в общей численности выпускников по образовательной программе среднего профессионального образования - АП</a:t>
                      </a:r>
                      <a:r>
                        <a:rPr lang="ru-RU" sz="1200" b="0" strike="noStrike" spc="-1" baseline="-25000">
                          <a:solidFill>
                            <a:srgbClr val="000000"/>
                          </a:solidFill>
                          <a:latin typeface="Arial"/>
                        </a:rPr>
                        <a:t>2</a:t>
                      </a:r>
                      <a:endParaRPr lang="ru-RU" sz="1200" b="0" strike="noStrike" spc="-1">
                        <a:latin typeface="Arial"/>
                      </a:endParaRPr>
                    </a:p>
                  </a:txBody>
                  <a:tcPr marL="2880" marR="2880">
                    <a:lnL w="9360" algn="ctr">
                      <a:solidFill>
                        <a:srgbClr val="A1A1A1"/>
                      </a:solidFill>
                    </a:lnL>
                    <a:lnR w="9360" algn="ctr">
                      <a:solidFill>
                        <a:srgbClr val="A1A1A1"/>
                      </a:solidFill>
                    </a:lnR>
                    <a:lnT w="9360" algn="ctr">
                      <a:solidFill>
                        <a:srgbClr val="A1A1A1"/>
                      </a:solidFill>
                    </a:lnT>
                    <a:lnB w="9360" algn="ctr">
                      <a:solidFill>
                        <a:srgbClr val="A1A1A1"/>
                      </a:solidFill>
                    </a:lnB>
                    <a:solidFill>
                      <a:srgbClr val="E3E3E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  <a:defRPr/>
                      </a:pPr>
                      <a:r>
                        <a:rPr lang="ru-RU" sz="1200" b="0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51% и более</a:t>
                      </a:r>
                      <a:endParaRPr lang="ru-RU" sz="1200" b="0" strike="noStrike" spc="-1">
                        <a:latin typeface="Arial"/>
                      </a:endParaRPr>
                    </a:p>
                  </a:txBody>
                  <a:tcPr marL="2880" marR="2880">
                    <a:lnL w="9360" algn="ctr">
                      <a:solidFill>
                        <a:srgbClr val="A1A1A1"/>
                      </a:solidFill>
                    </a:lnL>
                    <a:lnR w="9360" algn="ctr">
                      <a:solidFill>
                        <a:srgbClr val="A1A1A1"/>
                      </a:solidFill>
                    </a:lnR>
                    <a:lnT w="9360" algn="ctr">
                      <a:solidFill>
                        <a:srgbClr val="A1A1A1"/>
                      </a:solidFill>
                    </a:lnT>
                    <a:lnB w="9360" algn="ctr">
                      <a:solidFill>
                        <a:srgbClr val="A1A1A1"/>
                      </a:solidFill>
                    </a:lnB>
                    <a:solidFill>
                      <a:srgbClr val="E3E3E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  <a:defRPr/>
                      </a:pPr>
                      <a:r>
                        <a:rPr lang="ru-RU" sz="1200" b="0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20</a:t>
                      </a:r>
                      <a:endParaRPr lang="ru-RU" sz="1200" b="0" strike="noStrike" spc="-1">
                        <a:latin typeface="Arial"/>
                      </a:endParaRPr>
                    </a:p>
                  </a:txBody>
                  <a:tcPr marL="2880" marR="2880">
                    <a:lnL w="9360" algn="ctr">
                      <a:solidFill>
                        <a:srgbClr val="A1A1A1"/>
                      </a:solidFill>
                    </a:lnL>
                    <a:lnR w="9360" algn="ctr">
                      <a:solidFill>
                        <a:srgbClr val="A1A1A1"/>
                      </a:solidFill>
                    </a:lnR>
                    <a:lnT w="9360" algn="ctr">
                      <a:solidFill>
                        <a:srgbClr val="A1A1A1"/>
                      </a:solidFill>
                    </a:lnT>
                    <a:lnB w="9360" algn="ctr">
                      <a:solidFill>
                        <a:srgbClr val="A1A1A1"/>
                      </a:solidFill>
                    </a:lnB>
                    <a:solidFill>
                      <a:srgbClr val="E3E3E3"/>
                    </a:solidFill>
                  </a:tcPr>
                </a:tc>
              </a:tr>
              <a:tr h="209520">
                <a:tc vMerge="1">
                  <a:txBody>
                    <a:bodyPr/>
                    <a:lstStyle/>
                    <a:p>
                      <a:pPr>
                        <a:defRPr/>
                      </a:pPr>
                      <a:endParaRPr/>
                    </a:p>
                  </a:txBody>
                  <a:tcPr marL="90000" marR="90000">
                    <a:lnL w="12700" algn="ctr">
                      <a:noFill/>
                    </a:lnL>
                    <a:lnR w="12700" algn="ctr">
                      <a:noFill/>
                    </a:lnR>
                    <a:lnT w="12700" algn="ctr">
                      <a:noFill/>
                    </a:lnT>
                    <a:lnB w="12700" algn="ctr">
                      <a:noFill/>
                    </a:lnB>
                    <a:solidFill>
                      <a:srgbClr val="729FCF"/>
                    </a:solidFill>
                  </a:tcPr>
                </a:tc>
                <a:tc vMerge="1">
                  <a:txBody>
                    <a:bodyPr/>
                    <a:lstStyle/>
                    <a:p>
                      <a:pPr>
                        <a:defRPr/>
                      </a:pPr>
                      <a:endParaRPr/>
                    </a:p>
                  </a:txBody>
                  <a:tcPr marL="90000" marR="90000">
                    <a:lnL w="12700" algn="ctr">
                      <a:noFill/>
                    </a:lnL>
                    <a:lnR w="12700" algn="ctr">
                      <a:noFill/>
                    </a:lnR>
                    <a:lnT w="12700" algn="ctr">
                      <a:noFill/>
                    </a:lnT>
                    <a:lnB w="12700" algn="ctr"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  <a:defRPr/>
                      </a:pPr>
                      <a:r>
                        <a:rPr lang="ru-RU" sz="1200" b="0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31% - 50%</a:t>
                      </a:r>
                      <a:endParaRPr lang="ru-RU" sz="1200" b="0" strike="noStrike" spc="-1">
                        <a:latin typeface="Arial"/>
                      </a:endParaRPr>
                    </a:p>
                  </a:txBody>
                  <a:tcPr marL="2880" marR="2880">
                    <a:lnL w="9360" algn="ctr">
                      <a:solidFill>
                        <a:srgbClr val="A1A1A1"/>
                      </a:solidFill>
                    </a:lnL>
                    <a:lnR w="9360" algn="ctr">
                      <a:solidFill>
                        <a:srgbClr val="A1A1A1"/>
                      </a:solidFill>
                    </a:lnR>
                    <a:lnT w="9360" algn="ctr">
                      <a:solidFill>
                        <a:srgbClr val="A1A1A1"/>
                      </a:solidFill>
                    </a:lnT>
                    <a:lnB w="9360" algn="ctr">
                      <a:solidFill>
                        <a:srgbClr val="A1A1A1"/>
                      </a:solidFill>
                    </a:lnB>
                    <a:solidFill>
                      <a:srgbClr val="E3E3E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  <a:defRPr/>
                      </a:pPr>
                      <a:r>
                        <a:rPr lang="ru-RU" sz="1200" b="0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10</a:t>
                      </a:r>
                      <a:endParaRPr lang="ru-RU" sz="1200" b="0" strike="noStrike" spc="-1">
                        <a:latin typeface="Arial"/>
                      </a:endParaRPr>
                    </a:p>
                  </a:txBody>
                  <a:tcPr marL="2880" marR="2880">
                    <a:lnL w="9360" algn="ctr">
                      <a:solidFill>
                        <a:srgbClr val="A1A1A1"/>
                      </a:solidFill>
                    </a:lnL>
                    <a:lnR w="9360" algn="ctr">
                      <a:solidFill>
                        <a:srgbClr val="A1A1A1"/>
                      </a:solidFill>
                    </a:lnR>
                    <a:lnT w="9360" algn="ctr">
                      <a:solidFill>
                        <a:srgbClr val="A1A1A1"/>
                      </a:solidFill>
                    </a:lnT>
                    <a:lnB w="9360" algn="ctr">
                      <a:solidFill>
                        <a:srgbClr val="A1A1A1"/>
                      </a:solidFill>
                    </a:lnB>
                    <a:solidFill>
                      <a:srgbClr val="E3E3E3"/>
                    </a:solidFill>
                  </a:tcPr>
                </a:tc>
              </a:tr>
              <a:tr h="223558">
                <a:tc vMerge="1">
                  <a:txBody>
                    <a:bodyPr/>
                    <a:lstStyle/>
                    <a:p>
                      <a:pPr>
                        <a:defRPr/>
                      </a:pPr>
                      <a:endParaRPr/>
                    </a:p>
                  </a:txBody>
                  <a:tcPr marL="90000" marR="90000">
                    <a:lnL w="12700" algn="ctr">
                      <a:noFill/>
                    </a:lnL>
                    <a:lnR w="12700" algn="ctr">
                      <a:noFill/>
                    </a:lnR>
                    <a:lnT w="12700" algn="ctr">
                      <a:noFill/>
                    </a:lnT>
                    <a:lnB w="12700" algn="ctr">
                      <a:noFill/>
                    </a:lnB>
                    <a:solidFill>
                      <a:srgbClr val="729FCF"/>
                    </a:solidFill>
                  </a:tcPr>
                </a:tc>
                <a:tc vMerge="1">
                  <a:txBody>
                    <a:bodyPr/>
                    <a:lstStyle/>
                    <a:p>
                      <a:pPr>
                        <a:defRPr/>
                      </a:pPr>
                      <a:endParaRPr/>
                    </a:p>
                  </a:txBody>
                  <a:tcPr marL="90000" marR="90000">
                    <a:lnL w="12700" algn="ctr">
                      <a:noFill/>
                    </a:lnL>
                    <a:lnR w="12700" algn="ctr">
                      <a:noFill/>
                    </a:lnR>
                    <a:lnT w="12700" algn="ctr">
                      <a:noFill/>
                    </a:lnT>
                    <a:lnB w="12700" algn="ctr"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  <a:defRPr/>
                      </a:pPr>
                      <a:r>
                        <a:rPr lang="ru-RU" sz="1200" b="0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Менее 31%</a:t>
                      </a:r>
                      <a:endParaRPr lang="ru-RU" sz="1200" b="0" strike="noStrike" spc="-1">
                        <a:latin typeface="Arial"/>
                      </a:endParaRPr>
                    </a:p>
                  </a:txBody>
                  <a:tcPr marL="2880" marR="2880">
                    <a:lnL w="9360" algn="ctr">
                      <a:solidFill>
                        <a:srgbClr val="A1A1A1"/>
                      </a:solidFill>
                    </a:lnL>
                    <a:lnR w="9360" algn="ctr">
                      <a:solidFill>
                        <a:srgbClr val="A1A1A1"/>
                      </a:solidFill>
                    </a:lnR>
                    <a:lnT w="9360" algn="ctr">
                      <a:solidFill>
                        <a:srgbClr val="A1A1A1"/>
                      </a:solidFill>
                    </a:lnT>
                    <a:lnB w="9360" algn="ctr">
                      <a:solidFill>
                        <a:srgbClr val="A1A1A1"/>
                      </a:solidFill>
                    </a:lnB>
                    <a:solidFill>
                      <a:srgbClr val="E3E3E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  <a:defRPr/>
                      </a:pPr>
                      <a:r>
                        <a:rPr lang="ru-RU" sz="1200" b="0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0</a:t>
                      </a:r>
                      <a:endParaRPr lang="ru-RU" sz="1200" b="0" strike="noStrike" spc="-1">
                        <a:latin typeface="Arial"/>
                      </a:endParaRPr>
                    </a:p>
                  </a:txBody>
                  <a:tcPr marL="2880" marR="2880">
                    <a:lnL w="9360" algn="ctr">
                      <a:solidFill>
                        <a:srgbClr val="A1A1A1"/>
                      </a:solidFill>
                    </a:lnL>
                    <a:lnR w="9360" algn="ctr">
                      <a:solidFill>
                        <a:srgbClr val="A1A1A1"/>
                      </a:solidFill>
                    </a:lnR>
                    <a:lnT w="9360" algn="ctr">
                      <a:solidFill>
                        <a:srgbClr val="A1A1A1"/>
                      </a:solidFill>
                    </a:lnT>
                    <a:lnB w="9360" algn="ctr">
                      <a:solidFill>
                        <a:srgbClr val="A1A1A1"/>
                      </a:solidFill>
                    </a:lnB>
                    <a:solidFill>
                      <a:srgbClr val="E3E3E3"/>
                    </a:solidFill>
                  </a:tcPr>
                </a:tc>
              </a:tr>
              <a:tr h="209520">
                <a:tc row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  <a:defRPr/>
                      </a:pPr>
                      <a:r>
                        <a:rPr lang="ru-RU" sz="1200" b="1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3</a:t>
                      </a:r>
                      <a:endParaRPr sz="1200" b="1" strike="noStrike" spc="-1">
                        <a:latin typeface="Arial"/>
                      </a:endParaRPr>
                    </a:p>
                  </a:txBody>
                  <a:tcPr marL="2880" marR="2880">
                    <a:lnL w="9360" algn="ctr">
                      <a:solidFill>
                        <a:srgbClr val="A1A1A1"/>
                      </a:solidFill>
                    </a:lnL>
                    <a:lnR w="9360" algn="ctr">
                      <a:solidFill>
                        <a:srgbClr val="A1A1A1"/>
                      </a:solidFill>
                    </a:lnR>
                    <a:lnT w="9360" algn="ctr">
                      <a:solidFill>
                        <a:srgbClr val="A1A1A1"/>
                      </a:solidFill>
                    </a:lnT>
                    <a:lnB w="9360" algn="ctr">
                      <a:solidFill>
                        <a:srgbClr val="A1A1A1"/>
                      </a:solidFill>
                    </a:lnB>
                    <a:solidFill>
                      <a:srgbClr val="E3E3E3"/>
                    </a:solidFill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  <a:defRPr/>
                      </a:pPr>
                      <a:r>
                        <a:rPr lang="ru-RU" sz="1200" b="0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Участие обучающихся образовательной организации в оценочных процедурах, проведенных в рамках мониторинга системы образования, - АП</a:t>
                      </a:r>
                      <a:r>
                        <a:rPr lang="ru-RU" sz="1200" b="0" strike="noStrike" spc="-1" baseline="-25000">
                          <a:solidFill>
                            <a:srgbClr val="000000"/>
                          </a:solidFill>
                          <a:latin typeface="Arial"/>
                        </a:rPr>
                        <a:t>3</a:t>
                      </a:r>
                      <a:endParaRPr lang="ru-RU" sz="1200" b="0" strike="noStrike" spc="-1">
                        <a:latin typeface="Arial"/>
                      </a:endParaRPr>
                    </a:p>
                  </a:txBody>
                  <a:tcPr marL="2880" marR="2880">
                    <a:lnL w="9360" algn="ctr">
                      <a:solidFill>
                        <a:srgbClr val="A1A1A1"/>
                      </a:solidFill>
                    </a:lnL>
                    <a:lnR w="9360" algn="ctr">
                      <a:solidFill>
                        <a:srgbClr val="A1A1A1"/>
                      </a:solidFill>
                    </a:lnR>
                    <a:lnT w="9360" algn="ctr">
                      <a:solidFill>
                        <a:srgbClr val="A1A1A1"/>
                      </a:solidFill>
                    </a:lnT>
                    <a:lnB w="9360" algn="ctr">
                      <a:solidFill>
                        <a:srgbClr val="A1A1A1"/>
                      </a:solidFill>
                    </a:lnB>
                    <a:solidFill>
                      <a:srgbClr val="E3E3E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  <a:defRPr/>
                      </a:pPr>
                      <a:r>
                        <a:rPr lang="ru-RU" sz="1200" b="0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Принимали участие</a:t>
                      </a:r>
                      <a:endParaRPr lang="ru-RU" sz="1200" b="0" strike="noStrike" spc="-1">
                        <a:latin typeface="Arial"/>
                      </a:endParaRPr>
                    </a:p>
                  </a:txBody>
                  <a:tcPr marL="2880" marR="2880">
                    <a:lnL w="9360" algn="ctr">
                      <a:solidFill>
                        <a:srgbClr val="A1A1A1"/>
                      </a:solidFill>
                    </a:lnL>
                    <a:lnR w="9360" algn="ctr">
                      <a:solidFill>
                        <a:srgbClr val="A1A1A1"/>
                      </a:solidFill>
                    </a:lnR>
                    <a:lnT w="9360" algn="ctr">
                      <a:solidFill>
                        <a:srgbClr val="A1A1A1"/>
                      </a:solidFill>
                    </a:lnT>
                    <a:lnB w="9360" algn="ctr">
                      <a:solidFill>
                        <a:srgbClr val="A1A1A1"/>
                      </a:solidFill>
                    </a:lnB>
                    <a:solidFill>
                      <a:srgbClr val="E3E3E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  <a:defRPr/>
                      </a:pPr>
                      <a:r>
                        <a:rPr lang="ru-RU" sz="1200" b="0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10</a:t>
                      </a:r>
                      <a:endParaRPr lang="ru-RU" sz="1200" b="0" strike="noStrike" spc="-1">
                        <a:latin typeface="Arial"/>
                      </a:endParaRPr>
                    </a:p>
                  </a:txBody>
                  <a:tcPr marL="2880" marR="2880">
                    <a:lnL w="9360" algn="ctr">
                      <a:solidFill>
                        <a:srgbClr val="A1A1A1"/>
                      </a:solidFill>
                    </a:lnL>
                    <a:lnR w="9360" algn="ctr">
                      <a:solidFill>
                        <a:srgbClr val="A1A1A1"/>
                      </a:solidFill>
                    </a:lnR>
                    <a:lnT w="9360" algn="ctr">
                      <a:solidFill>
                        <a:srgbClr val="A1A1A1"/>
                      </a:solidFill>
                    </a:lnT>
                    <a:lnB w="9360" algn="ctr">
                      <a:solidFill>
                        <a:srgbClr val="A1A1A1"/>
                      </a:solidFill>
                    </a:lnB>
                    <a:solidFill>
                      <a:srgbClr val="E3E3E3"/>
                    </a:solidFill>
                  </a:tcPr>
                </a:tc>
              </a:tr>
              <a:tr h="378000">
                <a:tc vMerge="1">
                  <a:txBody>
                    <a:bodyPr/>
                    <a:lstStyle/>
                    <a:p>
                      <a:pPr>
                        <a:defRPr/>
                      </a:pPr>
                      <a:endParaRPr/>
                    </a:p>
                  </a:txBody>
                  <a:tcPr marL="90000" marR="90000">
                    <a:lnL w="12700" algn="ctr">
                      <a:noFill/>
                    </a:lnL>
                    <a:lnR w="12700" algn="ctr">
                      <a:noFill/>
                    </a:lnR>
                    <a:lnT w="12700" algn="ctr">
                      <a:noFill/>
                    </a:lnT>
                    <a:lnB w="12700" algn="ctr">
                      <a:noFill/>
                    </a:lnB>
                    <a:solidFill>
                      <a:srgbClr val="729FCF"/>
                    </a:solidFill>
                  </a:tcPr>
                </a:tc>
                <a:tc vMerge="1">
                  <a:txBody>
                    <a:bodyPr/>
                    <a:lstStyle/>
                    <a:p>
                      <a:pPr>
                        <a:defRPr/>
                      </a:pPr>
                      <a:endParaRPr/>
                    </a:p>
                  </a:txBody>
                  <a:tcPr marL="90000" marR="90000">
                    <a:lnL w="12700" algn="ctr">
                      <a:noFill/>
                    </a:lnL>
                    <a:lnR w="12700" algn="ctr">
                      <a:noFill/>
                    </a:lnR>
                    <a:lnT w="12700" algn="ctr">
                      <a:noFill/>
                    </a:lnT>
                    <a:lnB w="12700" algn="ctr"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  <a:defRPr/>
                      </a:pPr>
                      <a:r>
                        <a:rPr lang="ru-RU" sz="1200" b="0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Не принимали участие</a:t>
                      </a:r>
                      <a:endParaRPr lang="ru-RU" sz="1200" b="0" strike="noStrike" spc="-1">
                        <a:latin typeface="Arial"/>
                      </a:endParaRPr>
                    </a:p>
                  </a:txBody>
                  <a:tcPr marL="2880" marR="2880">
                    <a:lnL w="9360" algn="ctr">
                      <a:solidFill>
                        <a:srgbClr val="A1A1A1"/>
                      </a:solidFill>
                    </a:lnL>
                    <a:lnR w="9360" algn="ctr">
                      <a:solidFill>
                        <a:srgbClr val="A1A1A1"/>
                      </a:solidFill>
                    </a:lnR>
                    <a:lnT w="9360" algn="ctr">
                      <a:solidFill>
                        <a:srgbClr val="A1A1A1"/>
                      </a:solidFill>
                    </a:lnT>
                    <a:lnB w="9360" algn="ctr">
                      <a:solidFill>
                        <a:srgbClr val="A1A1A1"/>
                      </a:solidFill>
                    </a:lnB>
                    <a:solidFill>
                      <a:srgbClr val="E3E3E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  <a:defRPr/>
                      </a:pPr>
                      <a:r>
                        <a:rPr lang="ru-RU" sz="1200" b="0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0</a:t>
                      </a:r>
                      <a:endParaRPr lang="ru-RU" sz="1200" b="0" strike="noStrike" spc="-1">
                        <a:latin typeface="Arial"/>
                      </a:endParaRPr>
                    </a:p>
                  </a:txBody>
                  <a:tcPr marL="2880" marR="2880">
                    <a:lnL w="9360" algn="ctr">
                      <a:solidFill>
                        <a:srgbClr val="A1A1A1"/>
                      </a:solidFill>
                    </a:lnL>
                    <a:lnR w="9360" algn="ctr">
                      <a:solidFill>
                        <a:srgbClr val="A1A1A1"/>
                      </a:solidFill>
                    </a:lnR>
                    <a:lnT w="9360" algn="ctr">
                      <a:solidFill>
                        <a:srgbClr val="A1A1A1"/>
                      </a:solidFill>
                    </a:lnT>
                    <a:lnB w="9360" algn="ctr">
                      <a:solidFill>
                        <a:srgbClr val="A1A1A1"/>
                      </a:solidFill>
                    </a:lnB>
                    <a:solidFill>
                      <a:srgbClr val="E3E3E3"/>
                    </a:solidFill>
                  </a:tcPr>
                </a:tc>
              </a:tr>
              <a:tr h="409320">
                <a:tc row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  <a:defRPr/>
                      </a:pPr>
                      <a:r>
                        <a:rPr lang="ru-RU" sz="1200" b="1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4</a:t>
                      </a:r>
                      <a:endParaRPr sz="1200" b="1" strike="noStrike" spc="-1">
                        <a:latin typeface="Arial"/>
                      </a:endParaRPr>
                    </a:p>
                  </a:txBody>
                  <a:tcPr marL="2880" marR="2880">
                    <a:lnL w="9360" algn="ctr">
                      <a:solidFill>
                        <a:srgbClr val="A1A1A1"/>
                      </a:solidFill>
                    </a:lnL>
                    <a:lnR w="9360" algn="ctr">
                      <a:solidFill>
                        <a:srgbClr val="A1A1A1"/>
                      </a:solidFill>
                    </a:lnR>
                    <a:lnT w="9360" algn="ctr">
                      <a:solidFill>
                        <a:srgbClr val="A1A1A1"/>
                      </a:solidFill>
                    </a:lnT>
                    <a:lnB w="9360" algn="ctr">
                      <a:solidFill>
                        <a:srgbClr val="A1A1A1"/>
                      </a:solidFill>
                    </a:lnB>
                    <a:solidFill>
                      <a:srgbClr val="E3E3E3"/>
                    </a:solidFill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  <a:defRPr/>
                      </a:pPr>
                      <a:r>
                        <a:rPr lang="ru-RU" sz="1200" b="0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Медианный результат предшествующей аттестации обучающихся образовательной организации в форме демонстрационного экзамена по образовательной программе среднего профессионального образования (если образовательной программой предусмотрено наличие демонстрационного экзамена) - АП</a:t>
                      </a:r>
                      <a:r>
                        <a:rPr lang="ru-RU" sz="1200" b="0" strike="noStrike" spc="-1" baseline="-25000">
                          <a:solidFill>
                            <a:srgbClr val="000000"/>
                          </a:solidFill>
                          <a:latin typeface="Arial"/>
                        </a:rPr>
                        <a:t>4</a:t>
                      </a:r>
                      <a:endParaRPr lang="ru-RU" sz="1200" b="0" strike="noStrike" spc="-1">
                        <a:latin typeface="Arial"/>
                      </a:endParaRPr>
                    </a:p>
                  </a:txBody>
                  <a:tcPr marL="2880" marR="2880">
                    <a:lnL w="9360" algn="ctr">
                      <a:solidFill>
                        <a:srgbClr val="A1A1A1"/>
                      </a:solidFill>
                    </a:lnL>
                    <a:lnR w="9360" algn="ctr">
                      <a:solidFill>
                        <a:srgbClr val="A1A1A1"/>
                      </a:solidFill>
                    </a:lnR>
                    <a:lnT w="9360" algn="ctr">
                      <a:solidFill>
                        <a:srgbClr val="A1A1A1"/>
                      </a:solidFill>
                    </a:lnT>
                    <a:lnB w="9360" algn="ctr">
                      <a:solidFill>
                        <a:srgbClr val="A1A1A1"/>
                      </a:solidFill>
                    </a:lnB>
                    <a:solidFill>
                      <a:srgbClr val="E3E3E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  <a:defRPr/>
                      </a:pPr>
                      <a:r>
                        <a:rPr lang="ru-RU" sz="1200" b="0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Выше или равен медианному значению</a:t>
                      </a:r>
                      <a:endParaRPr lang="ru-RU" sz="1200" b="0" strike="noStrike" spc="-1">
                        <a:latin typeface="Arial"/>
                      </a:endParaRPr>
                    </a:p>
                  </a:txBody>
                  <a:tcPr marL="2880" marR="2880">
                    <a:lnL w="9360" algn="ctr">
                      <a:solidFill>
                        <a:srgbClr val="A1A1A1"/>
                      </a:solidFill>
                    </a:lnL>
                    <a:lnR w="9360" algn="ctr">
                      <a:solidFill>
                        <a:srgbClr val="A1A1A1"/>
                      </a:solidFill>
                    </a:lnR>
                    <a:lnT w="9360" algn="ctr">
                      <a:solidFill>
                        <a:srgbClr val="A1A1A1"/>
                      </a:solidFill>
                    </a:lnT>
                    <a:lnB w="9360" algn="ctr">
                      <a:solidFill>
                        <a:srgbClr val="A1A1A1"/>
                      </a:solidFill>
                    </a:lnB>
                    <a:solidFill>
                      <a:srgbClr val="E3E3E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  <a:defRPr/>
                      </a:pPr>
                      <a:r>
                        <a:rPr lang="ru-RU" sz="1200" b="0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10</a:t>
                      </a:r>
                      <a:endParaRPr lang="ru-RU" sz="1200" b="0" strike="noStrike" spc="-1">
                        <a:latin typeface="Arial"/>
                      </a:endParaRPr>
                    </a:p>
                  </a:txBody>
                  <a:tcPr marL="2880" marR="2880">
                    <a:lnL w="9360" algn="ctr">
                      <a:solidFill>
                        <a:srgbClr val="A1A1A1"/>
                      </a:solidFill>
                    </a:lnL>
                    <a:lnR w="9360" algn="ctr">
                      <a:solidFill>
                        <a:srgbClr val="A1A1A1"/>
                      </a:solidFill>
                    </a:lnR>
                    <a:lnT w="9360" algn="ctr">
                      <a:solidFill>
                        <a:srgbClr val="A1A1A1"/>
                      </a:solidFill>
                    </a:lnT>
                    <a:lnB w="9360" algn="ctr">
                      <a:solidFill>
                        <a:srgbClr val="A1A1A1"/>
                      </a:solidFill>
                    </a:lnB>
                    <a:solidFill>
                      <a:srgbClr val="E3E3E3"/>
                    </a:solidFill>
                  </a:tcPr>
                </a:tc>
              </a:tr>
              <a:tr h="415800">
                <a:tc vMerge="1">
                  <a:txBody>
                    <a:bodyPr/>
                    <a:lstStyle/>
                    <a:p>
                      <a:pPr>
                        <a:defRPr/>
                      </a:pPr>
                      <a:endParaRPr/>
                    </a:p>
                  </a:txBody>
                  <a:tcPr marL="90000" marR="90000">
                    <a:lnL w="12700" algn="ctr">
                      <a:noFill/>
                    </a:lnL>
                    <a:lnR w="12700" algn="ctr">
                      <a:noFill/>
                    </a:lnR>
                    <a:lnT w="12700" algn="ctr">
                      <a:noFill/>
                    </a:lnT>
                    <a:lnB w="12700" algn="ctr">
                      <a:noFill/>
                    </a:lnB>
                    <a:solidFill>
                      <a:srgbClr val="729FCF"/>
                    </a:solidFill>
                  </a:tcPr>
                </a:tc>
                <a:tc vMerge="1">
                  <a:txBody>
                    <a:bodyPr/>
                    <a:lstStyle/>
                    <a:p>
                      <a:pPr>
                        <a:defRPr/>
                      </a:pPr>
                      <a:endParaRPr/>
                    </a:p>
                  </a:txBody>
                  <a:tcPr marL="90000" marR="90000">
                    <a:lnL w="12700" algn="ctr">
                      <a:noFill/>
                    </a:lnL>
                    <a:lnR w="12700" algn="ctr">
                      <a:noFill/>
                    </a:lnR>
                    <a:lnT w="12700" algn="ctr">
                      <a:noFill/>
                    </a:lnT>
                    <a:lnB w="12700" algn="ctr"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  <a:defRPr/>
                      </a:pPr>
                      <a:r>
                        <a:rPr lang="ru-RU" sz="1200" b="0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Меньше медианного значения</a:t>
                      </a:r>
                      <a:endParaRPr lang="ru-RU" sz="1200" b="0" strike="noStrike" spc="-1">
                        <a:latin typeface="Arial"/>
                      </a:endParaRPr>
                    </a:p>
                  </a:txBody>
                  <a:tcPr marL="2880" marR="2880">
                    <a:lnL w="9360" algn="ctr">
                      <a:solidFill>
                        <a:srgbClr val="A1A1A1"/>
                      </a:solidFill>
                    </a:lnL>
                    <a:lnR w="9360" algn="ctr">
                      <a:solidFill>
                        <a:srgbClr val="A1A1A1"/>
                      </a:solidFill>
                    </a:lnR>
                    <a:lnT w="9360" algn="ctr">
                      <a:solidFill>
                        <a:srgbClr val="A1A1A1"/>
                      </a:solidFill>
                    </a:lnT>
                    <a:lnB w="9360" algn="ctr">
                      <a:solidFill>
                        <a:srgbClr val="A1A1A1"/>
                      </a:solidFill>
                    </a:lnB>
                    <a:solidFill>
                      <a:srgbClr val="E3E3E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  <a:defRPr/>
                      </a:pPr>
                      <a:r>
                        <a:rPr lang="ru-RU" sz="1200" b="0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0</a:t>
                      </a:r>
                      <a:endParaRPr lang="ru-RU" sz="1200" b="0" strike="noStrike" spc="-1">
                        <a:latin typeface="Arial"/>
                      </a:endParaRPr>
                    </a:p>
                  </a:txBody>
                  <a:tcPr marL="2880" marR="2880">
                    <a:lnL w="9360" algn="ctr">
                      <a:solidFill>
                        <a:srgbClr val="A1A1A1"/>
                      </a:solidFill>
                    </a:lnL>
                    <a:lnR w="9360" algn="ctr">
                      <a:solidFill>
                        <a:srgbClr val="A1A1A1"/>
                      </a:solidFill>
                    </a:lnR>
                    <a:lnT w="9360" algn="ctr">
                      <a:solidFill>
                        <a:srgbClr val="A1A1A1"/>
                      </a:solidFill>
                    </a:lnT>
                    <a:lnB w="9360" algn="ctr">
                      <a:solidFill>
                        <a:srgbClr val="A1A1A1"/>
                      </a:solidFill>
                    </a:lnB>
                    <a:solidFill>
                      <a:srgbClr val="E3E3E3"/>
                    </a:solidFill>
                  </a:tcPr>
                </a:tc>
              </a:tr>
              <a:tr h="209520">
                <a:tc row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  <a:defRPr/>
                      </a:pPr>
                      <a:r>
                        <a:rPr lang="ru-RU" sz="1200" b="1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5</a:t>
                      </a:r>
                      <a:endParaRPr sz="1200" b="1" strike="noStrike" spc="-1">
                        <a:latin typeface="Arial"/>
                      </a:endParaRPr>
                    </a:p>
                  </a:txBody>
                  <a:tcPr marL="2880" marR="2880">
                    <a:lnL w="9360" algn="ctr">
                      <a:solidFill>
                        <a:srgbClr val="A1A1A1"/>
                      </a:solidFill>
                    </a:lnL>
                    <a:lnR w="9360" algn="ctr">
                      <a:solidFill>
                        <a:srgbClr val="A1A1A1"/>
                      </a:solidFill>
                    </a:lnR>
                    <a:lnT w="9360" algn="ctr">
                      <a:solidFill>
                        <a:srgbClr val="A1A1A1"/>
                      </a:solidFill>
                    </a:lnT>
                    <a:lnB w="9360" algn="ctr">
                      <a:solidFill>
                        <a:srgbClr val="A1A1A1"/>
                      </a:solidFill>
                    </a:lnB>
                    <a:solidFill>
                      <a:srgbClr val="E3E3E3"/>
                    </a:solidFill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  <a:defRPr/>
                      </a:pPr>
                      <a:r>
                        <a:rPr lang="ru-RU" sz="1200" b="0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Доля педагогических работников, обеспечивающих освоение обучающимися профессиональных модулей образовательной программы среднего профессионального образования, имеющих опыт деятельности не менее одного года в организациях, направление деятельности которых соответствует области профессиональной деятельности, в общей численности педагогических работников, участвующих в реализации профессиональных модулей соответствующей образовательной программы среднего профессионального образования, - АП</a:t>
                      </a:r>
                      <a:r>
                        <a:rPr lang="ru-RU" sz="1200" b="0" strike="noStrike" spc="-1" baseline="-25000">
                          <a:solidFill>
                            <a:srgbClr val="000000"/>
                          </a:solidFill>
                          <a:latin typeface="Arial"/>
                        </a:rPr>
                        <a:t>5</a:t>
                      </a:r>
                      <a:endParaRPr lang="ru-RU" sz="1200" b="0" strike="noStrike" spc="-1">
                        <a:latin typeface="Arial"/>
                      </a:endParaRPr>
                    </a:p>
                  </a:txBody>
                  <a:tcPr marL="2880" marR="2880">
                    <a:lnL w="9360" algn="ctr">
                      <a:solidFill>
                        <a:srgbClr val="A1A1A1"/>
                      </a:solidFill>
                    </a:lnL>
                    <a:lnR w="9360" algn="ctr">
                      <a:solidFill>
                        <a:srgbClr val="A1A1A1"/>
                      </a:solidFill>
                    </a:lnR>
                    <a:lnT w="9360" algn="ctr">
                      <a:solidFill>
                        <a:srgbClr val="A1A1A1"/>
                      </a:solidFill>
                    </a:lnT>
                    <a:lnB w="9360" algn="ctr">
                      <a:solidFill>
                        <a:srgbClr val="A1A1A1"/>
                      </a:solidFill>
                    </a:lnB>
                    <a:solidFill>
                      <a:srgbClr val="E3E3E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  <a:defRPr/>
                      </a:pPr>
                      <a:r>
                        <a:rPr lang="ru-RU" sz="1200" b="0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25% и более</a:t>
                      </a:r>
                      <a:endParaRPr lang="ru-RU" sz="1200" b="0" strike="noStrike" spc="-1">
                        <a:latin typeface="Arial"/>
                      </a:endParaRPr>
                    </a:p>
                  </a:txBody>
                  <a:tcPr marL="2880" marR="2880">
                    <a:lnL w="9360" algn="ctr">
                      <a:solidFill>
                        <a:srgbClr val="A1A1A1"/>
                      </a:solidFill>
                    </a:lnL>
                    <a:lnR w="9360" algn="ctr">
                      <a:solidFill>
                        <a:srgbClr val="A1A1A1"/>
                      </a:solidFill>
                    </a:lnR>
                    <a:lnT w="9360" algn="ctr">
                      <a:solidFill>
                        <a:srgbClr val="A1A1A1"/>
                      </a:solidFill>
                    </a:lnT>
                    <a:lnB w="9360" algn="ctr">
                      <a:solidFill>
                        <a:srgbClr val="A1A1A1"/>
                      </a:solidFill>
                    </a:lnB>
                    <a:solidFill>
                      <a:srgbClr val="E3E3E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  <a:defRPr/>
                      </a:pPr>
                      <a:r>
                        <a:rPr lang="ru-RU" sz="1200" b="0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10</a:t>
                      </a:r>
                      <a:endParaRPr lang="ru-RU" sz="1200" b="0" strike="noStrike" spc="-1">
                        <a:latin typeface="Arial"/>
                      </a:endParaRPr>
                    </a:p>
                  </a:txBody>
                  <a:tcPr marL="2880" marR="2880">
                    <a:lnL w="9360" algn="ctr">
                      <a:solidFill>
                        <a:srgbClr val="A1A1A1"/>
                      </a:solidFill>
                    </a:lnL>
                    <a:lnR w="9360" algn="ctr">
                      <a:solidFill>
                        <a:srgbClr val="A1A1A1"/>
                      </a:solidFill>
                    </a:lnR>
                    <a:lnT w="9360" algn="ctr">
                      <a:solidFill>
                        <a:srgbClr val="A1A1A1"/>
                      </a:solidFill>
                    </a:lnT>
                    <a:lnB w="9360" algn="ctr">
                      <a:solidFill>
                        <a:srgbClr val="A1A1A1"/>
                      </a:solidFill>
                    </a:lnB>
                    <a:solidFill>
                      <a:srgbClr val="E3E3E3"/>
                    </a:solidFill>
                  </a:tcPr>
                </a:tc>
              </a:tr>
              <a:tr h="1027080">
                <a:tc vMerge="1">
                  <a:txBody>
                    <a:bodyPr/>
                    <a:lstStyle/>
                    <a:p>
                      <a:pPr>
                        <a:defRPr/>
                      </a:pPr>
                      <a:endParaRPr/>
                    </a:p>
                  </a:txBody>
                  <a:tcPr marL="90000" marR="90000">
                    <a:lnL w="12700" algn="ctr">
                      <a:noFill/>
                    </a:lnL>
                    <a:lnR w="12700" algn="ctr">
                      <a:noFill/>
                    </a:lnR>
                    <a:lnT w="12700" algn="ctr">
                      <a:noFill/>
                    </a:lnT>
                    <a:lnB w="12700" algn="ctr">
                      <a:noFill/>
                    </a:lnB>
                    <a:solidFill>
                      <a:srgbClr val="729FCF"/>
                    </a:solidFill>
                  </a:tcPr>
                </a:tc>
                <a:tc vMerge="1">
                  <a:txBody>
                    <a:bodyPr/>
                    <a:lstStyle/>
                    <a:p>
                      <a:pPr>
                        <a:defRPr/>
                      </a:pPr>
                      <a:endParaRPr/>
                    </a:p>
                  </a:txBody>
                  <a:tcPr marL="90000" marR="90000">
                    <a:lnL w="12700" algn="ctr">
                      <a:noFill/>
                    </a:lnL>
                    <a:lnR w="12700" algn="ctr">
                      <a:noFill/>
                    </a:lnR>
                    <a:lnT w="12700" algn="ctr">
                      <a:noFill/>
                    </a:lnT>
                    <a:lnB w="12700" algn="ctr"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  <a:defRPr/>
                      </a:pPr>
                      <a:r>
                        <a:rPr lang="ru-RU" sz="1200" b="0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Менее 25%</a:t>
                      </a:r>
                      <a:endParaRPr lang="ru-RU" sz="1200" b="0" strike="noStrike" spc="-1">
                        <a:latin typeface="Arial"/>
                      </a:endParaRPr>
                    </a:p>
                  </a:txBody>
                  <a:tcPr marL="2880" marR="2880">
                    <a:lnL w="9360" algn="ctr">
                      <a:solidFill>
                        <a:srgbClr val="A1A1A1"/>
                      </a:solidFill>
                    </a:lnL>
                    <a:lnR w="9360" algn="ctr">
                      <a:solidFill>
                        <a:srgbClr val="A1A1A1"/>
                      </a:solidFill>
                    </a:lnR>
                    <a:lnT w="9360" algn="ctr">
                      <a:solidFill>
                        <a:srgbClr val="A1A1A1"/>
                      </a:solidFill>
                    </a:lnT>
                    <a:lnB w="9360" algn="ctr">
                      <a:solidFill>
                        <a:srgbClr val="A1A1A1"/>
                      </a:solidFill>
                    </a:lnB>
                    <a:solidFill>
                      <a:srgbClr val="E3E3E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  <a:defRPr/>
                      </a:pPr>
                      <a:r>
                        <a:rPr lang="ru-RU" sz="1200" b="0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0</a:t>
                      </a:r>
                      <a:endParaRPr lang="ru-RU" sz="1200" b="0" strike="noStrike" spc="-1">
                        <a:latin typeface="Arial"/>
                      </a:endParaRPr>
                    </a:p>
                  </a:txBody>
                  <a:tcPr marL="2880" marR="2880">
                    <a:lnL w="9360" algn="ctr">
                      <a:solidFill>
                        <a:srgbClr val="A1A1A1"/>
                      </a:solidFill>
                    </a:lnL>
                    <a:lnR w="9360" algn="ctr">
                      <a:solidFill>
                        <a:srgbClr val="A1A1A1"/>
                      </a:solidFill>
                    </a:lnR>
                    <a:lnT w="9360" algn="ctr">
                      <a:solidFill>
                        <a:srgbClr val="A1A1A1"/>
                      </a:solidFill>
                    </a:lnT>
                    <a:lnB w="9360" algn="ctr">
                      <a:solidFill>
                        <a:srgbClr val="A1A1A1"/>
                      </a:solidFill>
                    </a:lnB>
                    <a:solidFill>
                      <a:srgbClr val="E3E3E3"/>
                    </a:solidFill>
                  </a:tcPr>
                </a:tc>
              </a:tr>
              <a:tr h="209520">
                <a:tc rowSpan="3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  <a:defRPr/>
                      </a:pPr>
                      <a:r>
                        <a:rPr lang="ru-RU" sz="1200" b="1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6</a:t>
                      </a:r>
                      <a:endParaRPr sz="1200" b="1" strike="noStrike" spc="-1">
                        <a:latin typeface="Arial"/>
                      </a:endParaRPr>
                    </a:p>
                  </a:txBody>
                  <a:tcPr marL="2880" marR="2880">
                    <a:lnL w="9360" algn="ctr">
                      <a:solidFill>
                        <a:srgbClr val="A1A1A1"/>
                      </a:solidFill>
                    </a:lnL>
                    <a:lnR w="9360" algn="ctr">
                      <a:solidFill>
                        <a:srgbClr val="A1A1A1"/>
                      </a:solidFill>
                    </a:lnR>
                    <a:lnT w="9360" algn="ctr">
                      <a:solidFill>
                        <a:srgbClr val="A1A1A1"/>
                      </a:solidFill>
                    </a:lnT>
                    <a:lnB w="9360" algn="ctr">
                      <a:solidFill>
                        <a:srgbClr val="A1A1A1"/>
                      </a:solidFill>
                    </a:lnB>
                    <a:solidFill>
                      <a:srgbClr val="E3E3E3"/>
                    </a:solidFill>
                  </a:tcPr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  <a:defRPr/>
                      </a:pPr>
                      <a:r>
                        <a:rPr lang="ru-RU" sz="1200" b="0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Доля педагогических работников, имеющих первую или высшую квалификационные категории, ученое звание и (или) ученую степень и (или) лиц, приравненных к ним, в общей численности педагогических работников, участвующих в реализации соответствующей образовательной программы среднего профессионального образования, - АП</a:t>
                      </a:r>
                      <a:r>
                        <a:rPr lang="ru-RU" sz="1200" b="0" strike="noStrike" spc="-1" baseline="-25000">
                          <a:solidFill>
                            <a:srgbClr val="000000"/>
                          </a:solidFill>
                          <a:latin typeface="Arial"/>
                        </a:rPr>
                        <a:t>6</a:t>
                      </a:r>
                      <a:endParaRPr lang="ru-RU" sz="1200" b="0" strike="noStrike" spc="-1">
                        <a:latin typeface="Arial"/>
                      </a:endParaRPr>
                    </a:p>
                  </a:txBody>
                  <a:tcPr marL="2880" marR="2880">
                    <a:lnL w="9360" algn="ctr">
                      <a:solidFill>
                        <a:srgbClr val="A1A1A1"/>
                      </a:solidFill>
                    </a:lnL>
                    <a:lnR w="9360" algn="ctr">
                      <a:solidFill>
                        <a:srgbClr val="A1A1A1"/>
                      </a:solidFill>
                    </a:lnR>
                    <a:lnT w="9360" algn="ctr">
                      <a:solidFill>
                        <a:srgbClr val="A1A1A1"/>
                      </a:solidFill>
                    </a:lnT>
                    <a:lnB w="9360" algn="ctr">
                      <a:solidFill>
                        <a:srgbClr val="A1A1A1"/>
                      </a:solidFill>
                    </a:lnB>
                    <a:solidFill>
                      <a:srgbClr val="E3E3E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  <a:defRPr/>
                      </a:pPr>
                      <a:r>
                        <a:rPr lang="ru-RU" sz="1200" b="0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Более или равна 25%</a:t>
                      </a:r>
                      <a:endParaRPr lang="ru-RU" sz="1200" b="0" strike="noStrike" spc="-1">
                        <a:latin typeface="Arial"/>
                      </a:endParaRPr>
                    </a:p>
                  </a:txBody>
                  <a:tcPr marL="2880" marR="2880">
                    <a:lnL w="9360" algn="ctr">
                      <a:solidFill>
                        <a:srgbClr val="A1A1A1"/>
                      </a:solidFill>
                    </a:lnL>
                    <a:lnR w="9360" algn="ctr">
                      <a:solidFill>
                        <a:srgbClr val="A1A1A1"/>
                      </a:solidFill>
                    </a:lnR>
                    <a:lnT w="9360" algn="ctr">
                      <a:solidFill>
                        <a:srgbClr val="A1A1A1"/>
                      </a:solidFill>
                    </a:lnT>
                    <a:lnB w="9360" algn="ctr">
                      <a:solidFill>
                        <a:srgbClr val="A1A1A1"/>
                      </a:solidFill>
                    </a:lnB>
                    <a:solidFill>
                      <a:srgbClr val="E3E3E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  <a:defRPr/>
                      </a:pPr>
                      <a:r>
                        <a:rPr lang="ru-RU" sz="1200" b="0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10</a:t>
                      </a:r>
                      <a:endParaRPr lang="ru-RU" sz="1200" b="0" strike="noStrike" spc="-1">
                        <a:latin typeface="Arial"/>
                      </a:endParaRPr>
                    </a:p>
                  </a:txBody>
                  <a:tcPr marL="2880" marR="2880">
                    <a:lnL w="9360" algn="ctr">
                      <a:solidFill>
                        <a:srgbClr val="A1A1A1"/>
                      </a:solidFill>
                    </a:lnL>
                    <a:lnR w="9360" algn="ctr">
                      <a:solidFill>
                        <a:srgbClr val="A1A1A1"/>
                      </a:solidFill>
                    </a:lnR>
                    <a:lnT w="9360" algn="ctr">
                      <a:solidFill>
                        <a:srgbClr val="A1A1A1"/>
                      </a:solidFill>
                    </a:lnT>
                    <a:lnB w="9360" algn="ctr">
                      <a:solidFill>
                        <a:srgbClr val="A1A1A1"/>
                      </a:solidFill>
                    </a:lnB>
                    <a:solidFill>
                      <a:srgbClr val="E3E3E3"/>
                    </a:solidFill>
                  </a:tcPr>
                </a:tc>
              </a:tr>
              <a:tr h="209520">
                <a:tc vMerge="1">
                  <a:txBody>
                    <a:bodyPr/>
                    <a:lstStyle/>
                    <a:p>
                      <a:pPr>
                        <a:defRPr/>
                      </a:pPr>
                      <a:endParaRPr/>
                    </a:p>
                  </a:txBody>
                  <a:tcPr marL="90000" marR="90000">
                    <a:lnL w="12700" algn="ctr">
                      <a:noFill/>
                    </a:lnL>
                    <a:lnR w="12700" algn="ctr">
                      <a:noFill/>
                    </a:lnR>
                    <a:lnT w="12700" algn="ctr">
                      <a:noFill/>
                    </a:lnT>
                    <a:lnB w="12700" algn="ctr">
                      <a:noFill/>
                    </a:lnB>
                    <a:solidFill>
                      <a:srgbClr val="729FCF"/>
                    </a:solidFill>
                  </a:tcPr>
                </a:tc>
                <a:tc vMerge="1">
                  <a:txBody>
                    <a:bodyPr/>
                    <a:lstStyle/>
                    <a:p>
                      <a:pPr>
                        <a:defRPr/>
                      </a:pPr>
                      <a:endParaRPr/>
                    </a:p>
                  </a:txBody>
                  <a:tcPr marL="90000" marR="90000">
                    <a:lnL w="12700" algn="ctr">
                      <a:noFill/>
                    </a:lnL>
                    <a:lnR w="12700" algn="ctr">
                      <a:noFill/>
                    </a:lnR>
                    <a:lnT w="12700" algn="ctr">
                      <a:noFill/>
                    </a:lnT>
                    <a:lnB w="12700" algn="ctr"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  <a:defRPr/>
                      </a:pPr>
                      <a:r>
                        <a:rPr lang="ru-RU" sz="1200" b="0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10 - 24%</a:t>
                      </a:r>
                      <a:endParaRPr lang="ru-RU" sz="1200" b="0" strike="noStrike" spc="-1">
                        <a:latin typeface="Arial"/>
                      </a:endParaRPr>
                    </a:p>
                  </a:txBody>
                  <a:tcPr marL="2880" marR="2880">
                    <a:lnL w="9360" algn="ctr">
                      <a:solidFill>
                        <a:srgbClr val="A1A1A1"/>
                      </a:solidFill>
                    </a:lnL>
                    <a:lnR w="9360" algn="ctr">
                      <a:solidFill>
                        <a:srgbClr val="A1A1A1"/>
                      </a:solidFill>
                    </a:lnR>
                    <a:lnT w="9360" algn="ctr">
                      <a:solidFill>
                        <a:srgbClr val="A1A1A1"/>
                      </a:solidFill>
                    </a:lnT>
                    <a:lnB w="9360" algn="ctr">
                      <a:solidFill>
                        <a:srgbClr val="A1A1A1"/>
                      </a:solidFill>
                    </a:lnB>
                    <a:solidFill>
                      <a:srgbClr val="E3E3E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  <a:defRPr/>
                      </a:pPr>
                      <a:r>
                        <a:rPr lang="ru-RU" sz="1200" b="0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5</a:t>
                      </a:r>
                      <a:endParaRPr lang="ru-RU" sz="1200" b="0" strike="noStrike" spc="-1">
                        <a:latin typeface="Arial"/>
                      </a:endParaRPr>
                    </a:p>
                  </a:txBody>
                  <a:tcPr marL="2880" marR="2880">
                    <a:lnL w="9360" algn="ctr">
                      <a:solidFill>
                        <a:srgbClr val="A1A1A1"/>
                      </a:solidFill>
                    </a:lnL>
                    <a:lnR w="9360" algn="ctr">
                      <a:solidFill>
                        <a:srgbClr val="A1A1A1"/>
                      </a:solidFill>
                    </a:lnR>
                    <a:lnT w="9360" algn="ctr">
                      <a:solidFill>
                        <a:srgbClr val="A1A1A1"/>
                      </a:solidFill>
                    </a:lnT>
                    <a:lnB w="9360" algn="ctr">
                      <a:solidFill>
                        <a:srgbClr val="A1A1A1"/>
                      </a:solidFill>
                    </a:lnB>
                    <a:solidFill>
                      <a:srgbClr val="E3E3E3"/>
                    </a:solidFill>
                  </a:tcPr>
                </a:tc>
              </a:tr>
              <a:tr h="479160">
                <a:tc vMerge="1">
                  <a:txBody>
                    <a:bodyPr/>
                    <a:lstStyle/>
                    <a:p>
                      <a:pPr>
                        <a:defRPr/>
                      </a:pPr>
                      <a:endParaRPr/>
                    </a:p>
                  </a:txBody>
                  <a:tcPr marL="90000" marR="90000">
                    <a:lnL w="12700" algn="ctr">
                      <a:noFill/>
                    </a:lnL>
                    <a:lnR w="12700" algn="ctr">
                      <a:noFill/>
                    </a:lnR>
                    <a:lnT w="12700" algn="ctr">
                      <a:noFill/>
                    </a:lnT>
                    <a:lnB w="12700" algn="ctr">
                      <a:noFill/>
                    </a:lnB>
                    <a:solidFill>
                      <a:srgbClr val="729FCF"/>
                    </a:solidFill>
                  </a:tcPr>
                </a:tc>
                <a:tc vMerge="1">
                  <a:txBody>
                    <a:bodyPr/>
                    <a:lstStyle/>
                    <a:p>
                      <a:pPr>
                        <a:defRPr/>
                      </a:pPr>
                      <a:endParaRPr/>
                    </a:p>
                  </a:txBody>
                  <a:tcPr marL="90000" marR="90000">
                    <a:lnL w="12700" algn="ctr">
                      <a:noFill/>
                    </a:lnL>
                    <a:lnR w="12700" algn="ctr">
                      <a:noFill/>
                    </a:lnR>
                    <a:lnT w="12700" algn="ctr">
                      <a:noFill/>
                    </a:lnT>
                    <a:lnB w="12700" algn="ctr"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  <a:defRPr/>
                      </a:pPr>
                      <a:r>
                        <a:rPr lang="ru-RU" sz="1200" b="0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Менее 10%</a:t>
                      </a:r>
                      <a:endParaRPr lang="ru-RU" sz="1200" b="0" strike="noStrike" spc="-1">
                        <a:latin typeface="Arial"/>
                      </a:endParaRPr>
                    </a:p>
                  </a:txBody>
                  <a:tcPr marL="2880" marR="2880">
                    <a:lnL w="9360" algn="ctr">
                      <a:solidFill>
                        <a:srgbClr val="A1A1A1"/>
                      </a:solidFill>
                    </a:lnL>
                    <a:lnR w="9360" algn="ctr">
                      <a:solidFill>
                        <a:srgbClr val="A1A1A1"/>
                      </a:solidFill>
                    </a:lnR>
                    <a:lnT w="9360" algn="ctr">
                      <a:solidFill>
                        <a:srgbClr val="A1A1A1"/>
                      </a:solidFill>
                    </a:lnT>
                    <a:lnB w="9360" algn="ctr">
                      <a:solidFill>
                        <a:srgbClr val="A1A1A1"/>
                      </a:solidFill>
                    </a:lnB>
                    <a:solidFill>
                      <a:srgbClr val="E3E3E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  <a:defRPr/>
                      </a:pPr>
                      <a:r>
                        <a:rPr lang="ru-RU" sz="1200" b="0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0</a:t>
                      </a:r>
                      <a:endParaRPr lang="ru-RU" sz="1200" b="0" strike="noStrike" spc="-1">
                        <a:latin typeface="Arial"/>
                      </a:endParaRPr>
                    </a:p>
                  </a:txBody>
                  <a:tcPr marL="2880" marR="2880">
                    <a:lnL w="9360" algn="ctr">
                      <a:solidFill>
                        <a:srgbClr val="A1A1A1"/>
                      </a:solidFill>
                    </a:lnL>
                    <a:lnR w="9360" algn="ctr">
                      <a:solidFill>
                        <a:srgbClr val="A1A1A1"/>
                      </a:solidFill>
                    </a:lnR>
                    <a:lnT w="9360" algn="ctr">
                      <a:solidFill>
                        <a:srgbClr val="A1A1A1"/>
                      </a:solidFill>
                    </a:lnT>
                    <a:lnB w="9360" algn="ctr">
                      <a:solidFill>
                        <a:srgbClr val="A1A1A1"/>
                      </a:solidFill>
                    </a:lnB>
                    <a:solidFill>
                      <a:srgbClr val="E3E3E3"/>
                    </a:solidFill>
                  </a:tcPr>
                </a:tc>
              </a:tr>
              <a:tr h="209520">
                <a:tc row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  <a:defRPr/>
                      </a:pPr>
                      <a:r>
                        <a:rPr lang="ru-RU" sz="1200" b="1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7</a:t>
                      </a:r>
                      <a:endParaRPr sz="1200" b="1" strike="noStrike" spc="-1">
                        <a:latin typeface="Arial"/>
                      </a:endParaRPr>
                    </a:p>
                  </a:txBody>
                  <a:tcPr marL="2880" marR="2880">
                    <a:lnL w="9360" algn="ctr">
                      <a:solidFill>
                        <a:srgbClr val="A1A1A1"/>
                      </a:solidFill>
                    </a:lnL>
                    <a:lnR w="9360" algn="ctr">
                      <a:solidFill>
                        <a:srgbClr val="A1A1A1"/>
                      </a:solidFill>
                    </a:lnR>
                    <a:lnT w="9360" algn="ctr">
                      <a:solidFill>
                        <a:srgbClr val="A1A1A1"/>
                      </a:solidFill>
                    </a:lnT>
                    <a:lnB w="9360" algn="ctr">
                      <a:solidFill>
                        <a:srgbClr val="A1A1A1"/>
                      </a:solidFill>
                    </a:lnB>
                    <a:solidFill>
                      <a:srgbClr val="E3E3E3"/>
                    </a:solidFill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  <a:defRPr/>
                      </a:pPr>
                      <a:r>
                        <a:rPr lang="ru-RU" sz="1200" b="0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Наличие внутренней системы оценки качества образования - АП</a:t>
                      </a:r>
                      <a:r>
                        <a:rPr lang="ru-RU" sz="1200" b="0" strike="noStrike" spc="-1" baseline="-25000">
                          <a:solidFill>
                            <a:srgbClr val="000000"/>
                          </a:solidFill>
                          <a:latin typeface="Arial"/>
                        </a:rPr>
                        <a:t>7</a:t>
                      </a:r>
                      <a:endParaRPr lang="ru-RU" sz="1200" b="0" strike="noStrike" spc="-1">
                        <a:latin typeface="Arial"/>
                      </a:endParaRPr>
                    </a:p>
                  </a:txBody>
                  <a:tcPr marL="2880" marR="2880">
                    <a:lnL w="9360" algn="ctr">
                      <a:solidFill>
                        <a:srgbClr val="A1A1A1"/>
                      </a:solidFill>
                    </a:lnL>
                    <a:lnR w="9360" algn="ctr">
                      <a:solidFill>
                        <a:srgbClr val="A1A1A1"/>
                      </a:solidFill>
                    </a:lnR>
                    <a:lnT w="9360" algn="ctr">
                      <a:solidFill>
                        <a:srgbClr val="A1A1A1"/>
                      </a:solidFill>
                    </a:lnT>
                    <a:lnB w="9360" algn="ctr">
                      <a:solidFill>
                        <a:srgbClr val="A1A1A1"/>
                      </a:solidFill>
                    </a:lnB>
                    <a:solidFill>
                      <a:srgbClr val="E3E3E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  <a:defRPr/>
                      </a:pPr>
                      <a:r>
                        <a:rPr lang="ru-RU" sz="1200" b="0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Имеется</a:t>
                      </a:r>
                      <a:endParaRPr lang="ru-RU" sz="1200" b="0" strike="noStrike" spc="-1">
                        <a:latin typeface="Arial"/>
                      </a:endParaRPr>
                    </a:p>
                  </a:txBody>
                  <a:tcPr marL="2880" marR="2880">
                    <a:lnL w="9360" algn="ctr">
                      <a:solidFill>
                        <a:srgbClr val="A1A1A1"/>
                      </a:solidFill>
                    </a:lnL>
                    <a:lnR w="9360" algn="ctr">
                      <a:solidFill>
                        <a:srgbClr val="A1A1A1"/>
                      </a:solidFill>
                    </a:lnR>
                    <a:lnT w="9360" algn="ctr">
                      <a:solidFill>
                        <a:srgbClr val="A1A1A1"/>
                      </a:solidFill>
                    </a:lnT>
                    <a:lnB w="9360" algn="ctr">
                      <a:solidFill>
                        <a:srgbClr val="A1A1A1"/>
                      </a:solidFill>
                    </a:lnB>
                    <a:solidFill>
                      <a:srgbClr val="E3E3E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  <a:defRPr/>
                      </a:pPr>
                      <a:r>
                        <a:rPr lang="ru-RU" sz="1200" b="0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5</a:t>
                      </a:r>
                      <a:endParaRPr lang="ru-RU" sz="1200" b="0" strike="noStrike" spc="-1">
                        <a:latin typeface="Arial"/>
                      </a:endParaRPr>
                    </a:p>
                  </a:txBody>
                  <a:tcPr marL="2880" marR="2880">
                    <a:lnL w="9360" algn="ctr">
                      <a:solidFill>
                        <a:srgbClr val="A1A1A1"/>
                      </a:solidFill>
                    </a:lnL>
                    <a:lnR w="9360" algn="ctr">
                      <a:solidFill>
                        <a:srgbClr val="A1A1A1"/>
                      </a:solidFill>
                    </a:lnR>
                    <a:lnT w="9360" algn="ctr">
                      <a:solidFill>
                        <a:srgbClr val="A1A1A1"/>
                      </a:solidFill>
                    </a:lnT>
                    <a:lnB w="9360" algn="ctr">
                      <a:solidFill>
                        <a:srgbClr val="A1A1A1"/>
                      </a:solidFill>
                    </a:lnB>
                    <a:solidFill>
                      <a:srgbClr val="E3E3E3"/>
                    </a:solidFill>
                  </a:tcPr>
                </a:tc>
              </a:tr>
              <a:tr h="209520">
                <a:tc vMerge="1">
                  <a:txBody>
                    <a:bodyPr/>
                    <a:lstStyle/>
                    <a:p>
                      <a:pPr>
                        <a:defRPr/>
                      </a:pPr>
                      <a:endParaRPr/>
                    </a:p>
                  </a:txBody>
                  <a:tcPr marL="90000" marR="90000">
                    <a:lnL w="12700" algn="ctr">
                      <a:noFill/>
                    </a:lnL>
                    <a:lnR w="12700" algn="ctr">
                      <a:noFill/>
                    </a:lnR>
                    <a:lnT w="12700" algn="ctr">
                      <a:noFill/>
                    </a:lnT>
                    <a:lnB w="12700" algn="ctr">
                      <a:noFill/>
                    </a:lnB>
                    <a:solidFill>
                      <a:srgbClr val="729FCF"/>
                    </a:solidFill>
                  </a:tcPr>
                </a:tc>
                <a:tc vMerge="1">
                  <a:txBody>
                    <a:bodyPr/>
                    <a:lstStyle/>
                    <a:p>
                      <a:pPr>
                        <a:defRPr/>
                      </a:pPr>
                      <a:endParaRPr/>
                    </a:p>
                  </a:txBody>
                  <a:tcPr marL="90000" marR="90000">
                    <a:lnL w="12700" algn="ctr">
                      <a:noFill/>
                    </a:lnL>
                    <a:lnR w="12700" algn="ctr">
                      <a:noFill/>
                    </a:lnR>
                    <a:lnT w="12700" algn="ctr">
                      <a:noFill/>
                    </a:lnT>
                    <a:lnB w="12700" algn="ctr"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  <a:defRPr/>
                      </a:pPr>
                      <a:r>
                        <a:rPr lang="ru-RU" sz="1200" b="0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Не имеется</a:t>
                      </a:r>
                      <a:endParaRPr lang="ru-RU" sz="1200" b="0" strike="noStrike" spc="-1">
                        <a:latin typeface="Arial"/>
                      </a:endParaRPr>
                    </a:p>
                  </a:txBody>
                  <a:tcPr marL="2880" marR="2880">
                    <a:lnL w="9360" algn="ctr">
                      <a:solidFill>
                        <a:srgbClr val="A1A1A1"/>
                      </a:solidFill>
                    </a:lnL>
                    <a:lnR w="9360" algn="ctr">
                      <a:solidFill>
                        <a:srgbClr val="A1A1A1"/>
                      </a:solidFill>
                    </a:lnR>
                    <a:lnT w="9360" algn="ctr">
                      <a:solidFill>
                        <a:srgbClr val="A1A1A1"/>
                      </a:solidFill>
                    </a:lnT>
                    <a:lnB w="9360" algn="ctr">
                      <a:solidFill>
                        <a:srgbClr val="A1A1A1"/>
                      </a:solidFill>
                    </a:lnB>
                    <a:solidFill>
                      <a:srgbClr val="E3E3E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  <a:defRPr/>
                      </a:pPr>
                      <a:r>
                        <a:rPr lang="ru-RU" sz="1200" b="0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0</a:t>
                      </a:r>
                      <a:endParaRPr lang="ru-RU" sz="1200" b="0" strike="noStrike" spc="-1">
                        <a:latin typeface="Arial"/>
                      </a:endParaRPr>
                    </a:p>
                  </a:txBody>
                  <a:tcPr marL="2880" marR="2880">
                    <a:lnL w="9360" algn="ctr">
                      <a:solidFill>
                        <a:srgbClr val="A1A1A1"/>
                      </a:solidFill>
                    </a:lnL>
                    <a:lnR w="9360" algn="ctr">
                      <a:solidFill>
                        <a:srgbClr val="A1A1A1"/>
                      </a:solidFill>
                    </a:lnR>
                    <a:lnT w="9360" algn="ctr">
                      <a:solidFill>
                        <a:srgbClr val="A1A1A1"/>
                      </a:solidFill>
                    </a:lnT>
                    <a:lnB w="9360" algn="ctr">
                      <a:solidFill>
                        <a:srgbClr val="A1A1A1"/>
                      </a:solidFill>
                    </a:lnB>
                    <a:solidFill>
                      <a:srgbClr val="E3E3E3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w="http://schemas.openxmlformats.org/wordprocessingml/2006/main" xmlns:m="http://schemas.openxmlformats.org/officeDocument/2006/math" xmlns="">
      <p:transition spd="med" advClick="1">
        <p:fade thruBlk="0"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02" name="Прямоугольник 7"/>
          <p:cNvSpPr/>
          <p:nvPr/>
        </p:nvSpPr>
        <p:spPr bwMode="auto">
          <a:xfrm>
            <a:off x="2520000" y="334800"/>
            <a:ext cx="8099280" cy="815760"/>
          </a:xfrm>
          <a:prstGeom prst="rect">
            <a:avLst/>
          </a:prstGeom>
          <a:solidFill>
            <a:srgbClr val="423D6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0" tIns="75600" rIns="0" bIns="75600" anchor="ctr">
            <a:noAutofit/>
          </a:bodyPr>
          <a:lstStyle/>
          <a:p>
            <a:pPr algn="ctr">
              <a:lnSpc>
                <a:spcPct val="100000"/>
              </a:lnSpc>
              <a:buNone/>
              <a:defRPr/>
            </a:pPr>
            <a:r>
              <a:rPr lang="ru-RU" sz="1800" b="1" strike="noStrike" spc="-1">
                <a:solidFill>
                  <a:srgbClr val="FFFFFF"/>
                </a:solidFill>
                <a:latin typeface="Arial"/>
                <a:ea typeface="DejaVu Sans"/>
              </a:rPr>
              <a:t>МЕТОДИКА РАСЧЕТА ПОКАЗАТЕЛЕЙ</a:t>
            </a:r>
            <a:endParaRPr lang="ru-RU" sz="1800" b="0" strike="noStrike" spc="-1">
              <a:latin typeface="Arial"/>
            </a:endParaRPr>
          </a:p>
          <a:p>
            <a:pPr algn="ctr">
              <a:lnSpc>
                <a:spcPct val="100000"/>
              </a:lnSpc>
              <a:buNone/>
              <a:defRPr/>
            </a:pPr>
            <a:r>
              <a:rPr lang="ru-RU" sz="1800" b="1" strike="noStrike" spc="-1">
                <a:solidFill>
                  <a:srgbClr val="FFFFFF"/>
                </a:solidFill>
                <a:latin typeface="Arial"/>
                <a:ea typeface="DejaVu Sans"/>
              </a:rPr>
              <a:t>МИНИМАЛЬНЫЕ ЗНАЧЕНИЯ</a:t>
            </a:r>
            <a:endParaRPr lang="ru-RU" sz="1800" b="0" strike="noStrike" spc="-1">
              <a:latin typeface="Arial"/>
            </a:endParaRPr>
          </a:p>
        </p:txBody>
      </p:sp>
      <p:graphicFrame>
        <p:nvGraphicFramePr>
          <p:cNvPr id="203" name="Таблица 3"/>
          <p:cNvGraphicFramePr>
            <a:graphicFrameLocks/>
          </p:cNvGraphicFramePr>
          <p:nvPr/>
        </p:nvGraphicFramePr>
        <p:xfrm>
          <a:off x="2304000" y="2231640"/>
          <a:ext cx="8532000" cy="4071960"/>
        </p:xfrm>
        <a:graphic>
          <a:graphicData uri="http://schemas.openxmlformats.org/drawingml/2006/table">
            <a:tbl>
              <a:tblPr/>
              <a:tblGrid>
                <a:gridCol w="4266000"/>
                <a:gridCol w="4266000"/>
              </a:tblGrid>
              <a:tr h="9417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  <a:defRPr/>
                      </a:pPr>
                      <a:r>
                        <a:rPr lang="ru-RU" sz="2000" b="1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начальное общее образование</a:t>
                      </a:r>
                      <a:endParaRPr lang="ru-RU" sz="2000" b="0" strike="noStrike" spc="-1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buNone/>
                        <a:defRPr/>
                      </a:pPr>
                      <a:endParaRPr lang="ru-RU" sz="2000" b="0" strike="noStrike" spc="-1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buNone/>
                        <a:defRPr/>
                      </a:pPr>
                      <a:endParaRPr lang="ru-RU" sz="2000" b="0" strike="noStrike" spc="-1">
                        <a:latin typeface="Arial"/>
                      </a:endParaRPr>
                    </a:p>
                  </a:txBody>
                  <a:tcPr>
                    <a:lnL w="12240" algn="ctr">
                      <a:solidFill>
                        <a:srgbClr val="A5A5A5"/>
                      </a:solidFill>
                    </a:lnL>
                    <a:lnR w="12240" algn="ctr">
                      <a:solidFill>
                        <a:srgbClr val="A5A5A5"/>
                      </a:solidFill>
                    </a:lnR>
                    <a:lnT w="12240" algn="ctr">
                      <a:solidFill>
                        <a:srgbClr val="A5A5A5"/>
                      </a:solidFill>
                    </a:lnT>
                    <a:lnB w="12240" algn="ctr">
                      <a:solidFill>
                        <a:srgbClr val="A5A5A5"/>
                      </a:solidFill>
                    </a:lnB>
                    <a:solidFill>
                      <a:srgbClr val="F0F0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  <a:defRPr/>
                      </a:pPr>
                      <a:r>
                        <a:rPr lang="ru-RU" sz="2000" b="1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не менее 30 баллов </a:t>
                      </a:r>
                      <a:endParaRPr lang="ru-RU" sz="2000" b="0" strike="noStrike" spc="-1">
                        <a:latin typeface="Arial"/>
                      </a:endParaRPr>
                    </a:p>
                  </a:txBody>
                  <a:tcPr>
                    <a:lnL w="12240" algn="ctr">
                      <a:solidFill>
                        <a:srgbClr val="A5A5A5"/>
                      </a:solidFill>
                    </a:lnL>
                    <a:lnR w="12240" algn="ctr">
                      <a:solidFill>
                        <a:srgbClr val="A5A5A5"/>
                      </a:solidFill>
                    </a:lnR>
                    <a:lnT w="12240" algn="ctr">
                      <a:solidFill>
                        <a:srgbClr val="A5A5A5"/>
                      </a:solidFill>
                    </a:lnT>
                    <a:lnB w="12240" algn="ctr">
                      <a:solidFill>
                        <a:srgbClr val="A5A5A5"/>
                      </a:solidFill>
                    </a:lnB>
                    <a:solidFill>
                      <a:srgbClr val="F0F0F0"/>
                    </a:solidFill>
                  </a:tcPr>
                </a:tc>
              </a:tr>
              <a:tr h="10220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  <a:tabLst>
                          <a:tab pos="0" algn="l"/>
                        </a:tabLst>
                        <a:defRPr/>
                      </a:pPr>
                      <a:r>
                        <a:rPr lang="ru-RU" sz="2000" b="1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основное общее образование</a:t>
                      </a:r>
                      <a:endParaRPr lang="ru-RU" sz="2000" b="0" strike="noStrike" spc="-1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buNone/>
                        <a:tabLst>
                          <a:tab pos="0" algn="l"/>
                        </a:tabLst>
                        <a:defRPr/>
                      </a:pPr>
                      <a:endParaRPr lang="ru-RU" sz="2000" b="0" strike="noStrike" spc="-1">
                        <a:latin typeface="Arial"/>
                      </a:endParaRPr>
                    </a:p>
                  </a:txBody>
                  <a:tcPr>
                    <a:lnL w="12240" algn="ctr">
                      <a:solidFill>
                        <a:srgbClr val="A5A5A5"/>
                      </a:solidFill>
                    </a:lnL>
                    <a:lnR w="12240" algn="ctr">
                      <a:solidFill>
                        <a:srgbClr val="A5A5A5"/>
                      </a:solidFill>
                    </a:lnR>
                    <a:lnT w="12240" algn="ctr">
                      <a:solidFill>
                        <a:srgbClr val="A5A5A5"/>
                      </a:solidFill>
                    </a:lnT>
                    <a:lnB w="12240" algn="ctr">
                      <a:solidFill>
                        <a:srgbClr val="A5A5A5"/>
                      </a:solidFill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  <a:tabLst>
                          <a:tab pos="0" algn="l"/>
                        </a:tabLst>
                        <a:defRPr/>
                      </a:pPr>
                      <a:r>
                        <a:rPr lang="ru-RU" sz="2000" b="1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не менее 30 баллов </a:t>
                      </a:r>
                      <a:endParaRPr lang="ru-RU" sz="2000" b="0" strike="noStrike" spc="-1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buNone/>
                        <a:tabLst>
                          <a:tab pos="0" algn="l"/>
                        </a:tabLst>
                        <a:defRPr/>
                      </a:pPr>
                      <a:endParaRPr lang="ru-RU" sz="2000" b="0" strike="noStrike" spc="-1">
                        <a:latin typeface="Arial"/>
                      </a:endParaRPr>
                    </a:p>
                  </a:txBody>
                  <a:tcPr>
                    <a:lnL w="12240" algn="ctr">
                      <a:solidFill>
                        <a:srgbClr val="A5A5A5"/>
                      </a:solidFill>
                    </a:lnL>
                    <a:lnR w="12240" algn="ctr">
                      <a:solidFill>
                        <a:srgbClr val="A5A5A5"/>
                      </a:solidFill>
                    </a:lnR>
                    <a:lnT w="12240" algn="ctr">
                      <a:solidFill>
                        <a:srgbClr val="A5A5A5"/>
                      </a:solidFill>
                    </a:lnT>
                    <a:lnB w="12240" algn="ctr">
                      <a:solidFill>
                        <a:srgbClr val="A5A5A5"/>
                      </a:solidFill>
                    </a:lnB>
                    <a:solidFill>
                      <a:srgbClr val="E0E0E0"/>
                    </a:solidFill>
                  </a:tcPr>
                </a:tc>
              </a:tr>
              <a:tr h="10220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  <a:tabLst>
                          <a:tab pos="0" algn="l"/>
                        </a:tabLst>
                        <a:defRPr/>
                      </a:pPr>
                      <a:r>
                        <a:rPr lang="ru-RU" sz="2000" b="1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среднее общее образование</a:t>
                      </a:r>
                      <a:endParaRPr lang="ru-RU" sz="2000" b="0" strike="noStrike" spc="-1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buNone/>
                        <a:tabLst>
                          <a:tab pos="0" algn="l"/>
                        </a:tabLst>
                        <a:defRPr/>
                      </a:pPr>
                      <a:endParaRPr lang="ru-RU" sz="2000" b="0" strike="noStrike" spc="-1">
                        <a:latin typeface="Arial"/>
                      </a:endParaRPr>
                    </a:p>
                  </a:txBody>
                  <a:tcPr>
                    <a:lnL w="12240" algn="ctr">
                      <a:solidFill>
                        <a:srgbClr val="A5A5A5"/>
                      </a:solidFill>
                    </a:lnL>
                    <a:lnR w="12240" algn="ctr">
                      <a:solidFill>
                        <a:srgbClr val="A5A5A5"/>
                      </a:solidFill>
                    </a:lnR>
                    <a:lnT w="12240" algn="ctr">
                      <a:solidFill>
                        <a:srgbClr val="A5A5A5"/>
                      </a:solidFill>
                    </a:lnT>
                    <a:lnB w="12240" algn="ctr">
                      <a:solidFill>
                        <a:srgbClr val="A5A5A5"/>
                      </a:solidFill>
                    </a:lnB>
                    <a:solidFill>
                      <a:srgbClr val="F0F0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  <a:tabLst>
                          <a:tab pos="0" algn="l"/>
                        </a:tabLst>
                        <a:defRPr/>
                      </a:pPr>
                      <a:r>
                        <a:rPr lang="ru-RU" sz="2000" b="1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не менее 30 баллов </a:t>
                      </a:r>
                      <a:endParaRPr lang="ru-RU" sz="2000" b="0" strike="noStrike" spc="-1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buNone/>
                        <a:tabLst>
                          <a:tab pos="0" algn="l"/>
                        </a:tabLst>
                        <a:defRPr/>
                      </a:pPr>
                      <a:endParaRPr lang="ru-RU" sz="2000" b="0" strike="noStrike" spc="-1">
                        <a:latin typeface="Arial"/>
                      </a:endParaRPr>
                    </a:p>
                  </a:txBody>
                  <a:tcPr>
                    <a:lnL w="12240" algn="ctr">
                      <a:solidFill>
                        <a:srgbClr val="A5A5A5"/>
                      </a:solidFill>
                    </a:lnL>
                    <a:lnR w="12240" algn="ctr">
                      <a:solidFill>
                        <a:srgbClr val="A5A5A5"/>
                      </a:solidFill>
                    </a:lnR>
                    <a:lnT w="12240" algn="ctr">
                      <a:solidFill>
                        <a:srgbClr val="A5A5A5"/>
                      </a:solidFill>
                    </a:lnT>
                    <a:lnB w="12240" algn="ctr">
                      <a:solidFill>
                        <a:srgbClr val="A5A5A5"/>
                      </a:solidFill>
                    </a:lnB>
                    <a:solidFill>
                      <a:srgbClr val="F0F0F0"/>
                    </a:solidFill>
                  </a:tcPr>
                </a:tc>
              </a:tr>
              <a:tr h="10220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  <a:defRPr/>
                      </a:pPr>
                      <a:r>
                        <a:rPr lang="ru-RU" sz="2000" b="1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среднее профессиональное образование </a:t>
                      </a:r>
                      <a:endParaRPr lang="ru-RU" sz="2000" b="0" strike="noStrike" spc="-1">
                        <a:latin typeface="Arial"/>
                      </a:endParaRPr>
                    </a:p>
                  </a:txBody>
                  <a:tcPr>
                    <a:lnL w="12240" algn="ctr">
                      <a:solidFill>
                        <a:srgbClr val="A5A5A5"/>
                      </a:solidFill>
                    </a:lnL>
                    <a:lnR w="12240" algn="ctr">
                      <a:solidFill>
                        <a:srgbClr val="A5A5A5"/>
                      </a:solidFill>
                    </a:lnR>
                    <a:lnT w="12240" algn="ctr">
                      <a:solidFill>
                        <a:srgbClr val="A5A5A5"/>
                      </a:solidFill>
                    </a:lnT>
                    <a:lnB w="12240" algn="ctr">
                      <a:solidFill>
                        <a:srgbClr val="A5A5A5"/>
                      </a:solidFill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  <a:defRPr/>
                      </a:pPr>
                      <a:r>
                        <a:rPr lang="ru-RU" sz="2000" b="1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от 25 до 40 баллов </a:t>
                      </a:r>
                      <a:endParaRPr lang="ru-RU" sz="2000" b="0" strike="noStrike" spc="-1">
                        <a:latin typeface="Arial"/>
                      </a:endParaRPr>
                    </a:p>
                  </a:txBody>
                  <a:tcPr>
                    <a:lnL w="12240" algn="ctr">
                      <a:solidFill>
                        <a:srgbClr val="A5A5A5"/>
                      </a:solidFill>
                    </a:lnL>
                    <a:lnR w="12240" algn="ctr">
                      <a:solidFill>
                        <a:srgbClr val="A5A5A5"/>
                      </a:solidFill>
                    </a:lnR>
                    <a:lnT w="12240" algn="ctr">
                      <a:solidFill>
                        <a:srgbClr val="A5A5A5"/>
                      </a:solidFill>
                    </a:lnT>
                    <a:lnB w="12240" algn="ctr">
                      <a:solidFill>
                        <a:srgbClr val="A5A5A5"/>
                      </a:solidFill>
                    </a:lnB>
                    <a:solidFill>
                      <a:srgbClr val="E0E0E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w="http://schemas.openxmlformats.org/wordprocessingml/2006/main" xmlns:m="http://schemas.openxmlformats.org/officeDocument/2006/math" xmlns="">
      <p:transition spd="med" advClick="1">
        <p:fade thruBlk="0"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/>
        </a:gradFill>
        <a:gradFill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/>
        </a:gradFill>
        <a:gradFill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205</TotalTime>
  <Words>1263</Words>
  <Application>Microsoft Office PowerPoint</Application>
  <DocSecurity>0</DocSecurity>
  <PresentationFormat>Произвольный</PresentationFormat>
  <Paragraphs>233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2</vt:i4>
      </vt:variant>
      <vt:variant>
        <vt:lpstr>Заголовки слайдов</vt:lpstr>
      </vt:variant>
      <vt:variant>
        <vt:i4>9</vt:i4>
      </vt:variant>
    </vt:vector>
  </HeadingPairs>
  <TitlesOfParts>
    <vt:vector size="11" baseType="lpstr">
      <vt:lpstr>Office Theme</vt:lpstr>
      <vt:lpstr>Office Theme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Куплинов Ярослав</dc:creator>
  <cp:lastModifiedBy>ив</cp:lastModifiedBy>
  <cp:revision>1281</cp:revision>
  <dcterms:created xsi:type="dcterms:W3CDTF">2020-06-19T06:58:49Z</dcterms:created>
  <dcterms:modified xsi:type="dcterms:W3CDTF">2024-09-17T09:22:21Z</dcterms:modified>
  <dc:identifier/>
  <dc:language>ru-RU</dc:language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otes">
    <vt:i4>3</vt:i4>
  </property>
  <property fmtid="{D5CDD505-2E9C-101B-9397-08002B2CF9AE}" pid="3" name="PresentationFormat">
    <vt:lpwstr>Произвольный</vt:lpwstr>
  </property>
  <property fmtid="{D5CDD505-2E9C-101B-9397-08002B2CF9AE}" pid="4" name="Slides">
    <vt:i4>10</vt:i4>
  </property>
</Properties>
</file>